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9" r:id="rId4"/>
    <p:sldId id="260" r:id="rId5"/>
    <p:sldId id="261" r:id="rId6"/>
    <p:sldId id="276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3C6A5-DE53-468F-BC0F-3359316FCA29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625D5-B4B2-4C18-B86C-F15E5BC2D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957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0625D5-B4B2-4C18-B86C-F15E5BC2D4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48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CF8AB89-EE1F-409E-A498-EA4804F9B29C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DAEF7CE-9DEA-41FF-A6CD-DD2748AA98A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No Apology Needed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SOS Week One</a:t>
            </a:r>
          </a:p>
          <a:p>
            <a:r>
              <a:rPr lang="en-US" dirty="0" smtClean="0"/>
              <a:t>Christian Apologetics, Doctrine, and Discernment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15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God’s Revelation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general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en-US" dirty="0" smtClean="0"/>
              <a:t>special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08433"/>
            <a:ext cx="4040188" cy="2271496"/>
          </a:xfrm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292" y="3124200"/>
            <a:ext cx="3399908" cy="2267712"/>
          </a:xfr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9" name="TextBox 8"/>
          <p:cNvSpPr txBox="1"/>
          <p:nvPr/>
        </p:nvSpPr>
        <p:spPr>
          <a:xfrm>
            <a:off x="1371600" y="5574268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Psalm 19, Romans 1:20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53000" y="5574268"/>
            <a:ext cx="3589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 Peter </a:t>
            </a:r>
            <a:r>
              <a:rPr lang="en-US" dirty="0" smtClean="0"/>
              <a:t>1:16-21, 2 Timothy 3:16-17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88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Heresy vs. Orthodoxy</a:t>
            </a:r>
            <a:endParaRPr lang="en-US" sz="3200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" b="12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Gnosticism, Arianism, Sabellianism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46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Church Creeds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r="3832"/>
          <a:stretch>
            <a:fillRect/>
          </a:stretch>
        </p:blipFill>
        <p:spPr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Nicene. </a:t>
            </a:r>
            <a:r>
              <a:rPr lang="en-US" smtClean="0"/>
              <a:t>Apostle's, </a:t>
            </a:r>
            <a:r>
              <a:rPr lang="en-US" dirty="0" err="1" smtClean="0"/>
              <a:t>Athanasian</a:t>
            </a:r>
            <a:r>
              <a:rPr lang="en-US" dirty="0" smtClean="0"/>
              <a:t>, Definition of Chalcedon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44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39" y="1471339"/>
            <a:ext cx="3915321" cy="3915321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3594006" y="5486400"/>
            <a:ext cx="1955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Deuteronomy 6:4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6599" y="1078468"/>
            <a:ext cx="259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John 1:1 </a:t>
            </a:r>
            <a:r>
              <a:rPr lang="en-US" dirty="0" smtClean="0"/>
              <a:t>        Acts </a:t>
            </a:r>
            <a:r>
              <a:rPr lang="en-US" dirty="0"/>
              <a:t>5:3-4 </a:t>
            </a:r>
          </a:p>
        </p:txBody>
      </p:sp>
    </p:spTree>
    <p:extLst>
      <p:ext uri="{BB962C8B-B14F-4D97-AF65-F5344CB8AC3E}">
        <p14:creationId xmlns:p14="http://schemas.microsoft.com/office/powerpoint/2010/main" val="278744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7200"/>
            <a:ext cx="3840480" cy="2880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9"/>
          <a:stretch/>
        </p:blipFill>
        <p:spPr>
          <a:xfrm>
            <a:off x="4724400" y="457200"/>
            <a:ext cx="3840480" cy="28853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962400"/>
            <a:ext cx="3840480" cy="22390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2"/>
          <a:stretch/>
        </p:blipFill>
        <p:spPr>
          <a:xfrm>
            <a:off x="4724400" y="3938772"/>
            <a:ext cx="3840480" cy="22862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5"/>
          <p:cNvSpPr/>
          <p:nvPr/>
        </p:nvSpPr>
        <p:spPr>
          <a:xfrm>
            <a:off x="3736675" y="3429000"/>
            <a:ext cx="1670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Romans 3:9-20</a:t>
            </a:r>
          </a:p>
        </p:txBody>
      </p:sp>
    </p:spTree>
    <p:extLst>
      <p:ext uri="{BB962C8B-B14F-4D97-AF65-F5344CB8AC3E}">
        <p14:creationId xmlns:p14="http://schemas.microsoft.com/office/powerpoint/2010/main" val="74748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895600"/>
            <a:ext cx="4114800" cy="32812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609600"/>
            <a:ext cx="4114800" cy="30836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5410200" y="2286000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Luke 1:34-35 </a:t>
            </a:r>
          </a:p>
        </p:txBody>
      </p:sp>
    </p:spTree>
    <p:extLst>
      <p:ext uri="{BB962C8B-B14F-4D97-AF65-F5344CB8AC3E}">
        <p14:creationId xmlns:p14="http://schemas.microsoft.com/office/powerpoint/2010/main" val="114304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99079"/>
            <a:ext cx="3305175" cy="31051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899079"/>
            <a:ext cx="4324350" cy="31051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3124200" y="5004229"/>
            <a:ext cx="2066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Philippians 2:6-11 </a:t>
            </a:r>
          </a:p>
        </p:txBody>
      </p:sp>
    </p:spTree>
    <p:extLst>
      <p:ext uri="{BB962C8B-B14F-4D97-AF65-F5344CB8AC3E}">
        <p14:creationId xmlns:p14="http://schemas.microsoft.com/office/powerpoint/2010/main" val="28787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6" t="3443" r="10676"/>
          <a:stretch/>
        </p:blipFill>
        <p:spPr>
          <a:xfrm>
            <a:off x="2438400" y="2514600"/>
            <a:ext cx="3608174" cy="24831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791723"/>
            <a:ext cx="3611880" cy="2403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angle 1"/>
          <p:cNvSpPr/>
          <p:nvPr/>
        </p:nvSpPr>
        <p:spPr>
          <a:xfrm>
            <a:off x="7010400" y="6096000"/>
            <a:ext cx="1843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Romans 3:25-26 </a:t>
            </a:r>
          </a:p>
        </p:txBody>
      </p:sp>
    </p:spTree>
    <p:extLst>
      <p:ext uri="{BB962C8B-B14F-4D97-AF65-F5344CB8AC3E}">
        <p14:creationId xmlns:p14="http://schemas.microsoft.com/office/powerpoint/2010/main" val="392422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3" name="Rectangle 2"/>
          <p:cNvSpPr/>
          <p:nvPr/>
        </p:nvSpPr>
        <p:spPr>
          <a:xfrm>
            <a:off x="6477000" y="348734"/>
            <a:ext cx="2278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 Corinthians </a:t>
            </a:r>
            <a:r>
              <a:rPr lang="en-US" dirty="0" smtClean="0"/>
              <a:t>15:3-6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22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324100"/>
            <a:ext cx="6096000" cy="407670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4" b="7051"/>
          <a:stretch/>
        </p:blipFill>
        <p:spPr>
          <a:xfrm>
            <a:off x="1447800" y="2343149"/>
            <a:ext cx="6099048" cy="405765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04800"/>
            <a:ext cx="4114800" cy="307370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066800"/>
            <a:ext cx="2581275" cy="1771650"/>
          </a:xfrm>
          <a:prstGeom prst="rect">
            <a:avLst/>
          </a:prstGeom>
          <a:scene3d>
            <a:camera prst="perspectiveRight"/>
            <a:lightRig rig="threePt" dir="t"/>
          </a:scene3d>
          <a:sp3d>
            <a:bevelT w="165100" prst="coolSlant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04800"/>
            <a:ext cx="2567335" cy="307238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Rectangle 1"/>
          <p:cNvSpPr/>
          <p:nvPr/>
        </p:nvSpPr>
        <p:spPr>
          <a:xfrm>
            <a:off x="990600" y="679618"/>
            <a:ext cx="1622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Revelation 1:7</a:t>
            </a:r>
          </a:p>
        </p:txBody>
      </p:sp>
      <p:sp>
        <p:nvSpPr>
          <p:cNvPr id="4" name="Rectangle 3"/>
          <p:cNvSpPr/>
          <p:nvPr/>
        </p:nvSpPr>
        <p:spPr>
          <a:xfrm>
            <a:off x="4724400" y="310286"/>
            <a:ext cx="1564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Revelation </a:t>
            </a:r>
            <a:r>
              <a:rPr lang="en-US" dirty="0" smtClean="0"/>
              <a:t>21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447800" y="6031468"/>
            <a:ext cx="1287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Isaiah 11:6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56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600200"/>
            <a:ext cx="4119754" cy="3635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079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143125"/>
            <a:ext cx="5715000" cy="257175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4" name="Rectangle 3"/>
          <p:cNvSpPr/>
          <p:nvPr/>
        </p:nvSpPr>
        <p:spPr>
          <a:xfrm>
            <a:off x="1714500" y="1447800"/>
            <a:ext cx="28969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Revelation 20:11-15 </a:t>
            </a:r>
          </a:p>
        </p:txBody>
      </p:sp>
    </p:spTree>
    <p:extLst>
      <p:ext uri="{BB962C8B-B14F-4D97-AF65-F5344CB8AC3E}">
        <p14:creationId xmlns:p14="http://schemas.microsoft.com/office/powerpoint/2010/main" val="94587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The Bible vs. The Book of </a:t>
            </a:r>
            <a:r>
              <a:rPr lang="en-US" sz="3600" dirty="0" smtClean="0"/>
              <a:t>Mormon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baseline="30000" dirty="0"/>
              <a:t>8</a:t>
            </a:r>
            <a:r>
              <a:rPr lang="en-US" dirty="0"/>
              <a:t>But even if we or an angel from heaven should preach to you a gospel contrary to </a:t>
            </a:r>
            <a:r>
              <a:rPr lang="en-US" dirty="0" smtClean="0"/>
              <a:t>the </a:t>
            </a:r>
            <a:r>
              <a:rPr lang="en-US" dirty="0"/>
              <a:t>one we preached to you, let him be accursed. </a:t>
            </a:r>
            <a:r>
              <a:rPr lang="en-US" baseline="30000" dirty="0"/>
              <a:t>9</a:t>
            </a:r>
            <a:r>
              <a:rPr lang="en-US" dirty="0"/>
              <a:t>As we have said before, so now I </a:t>
            </a:r>
            <a:r>
              <a:rPr lang="en-US" dirty="0" smtClean="0"/>
              <a:t>say </a:t>
            </a:r>
            <a:r>
              <a:rPr lang="en-US" dirty="0"/>
              <a:t>again: If anyone is preaching to you a gospel contrary to the one you received, </a:t>
            </a:r>
            <a:r>
              <a:rPr lang="en-US" dirty="0" smtClean="0"/>
              <a:t>let </a:t>
            </a:r>
            <a:r>
              <a:rPr lang="en-US" dirty="0"/>
              <a:t>him be accursed</a:t>
            </a:r>
            <a:r>
              <a:rPr lang="en-US" dirty="0" smtClean="0"/>
              <a:t>. </a:t>
            </a:r>
            <a:r>
              <a:rPr lang="en-US" sz="1400" dirty="0" smtClean="0"/>
              <a:t>Galatians 1: 8-9 (ESV</a:t>
            </a:r>
            <a:r>
              <a:rPr lang="en-US" sz="1400" dirty="0" smtClean="0"/>
              <a:t>)</a:t>
            </a:r>
            <a:br>
              <a:rPr lang="en-US" sz="1400" dirty="0" smtClean="0"/>
            </a:br>
            <a:endParaRPr lang="en-US" sz="1400" dirty="0" smtClean="0"/>
          </a:p>
          <a:p>
            <a:r>
              <a:rPr lang="en-US" dirty="0" smtClean="0"/>
              <a:t>Woe be unto him that shall say: We have received the word of God, and we need no more of the word of God, for we have enough! </a:t>
            </a:r>
            <a:r>
              <a:rPr lang="en-US" sz="1300" dirty="0" smtClean="0"/>
              <a:t>2 Nephi 28:29 </a:t>
            </a:r>
            <a:r>
              <a:rPr lang="en-US" sz="1300" dirty="0"/>
              <a:t>(Book of </a:t>
            </a:r>
            <a:r>
              <a:rPr lang="en-US" sz="1300"/>
              <a:t>Mormon</a:t>
            </a:r>
            <a:r>
              <a:rPr lang="en-US" sz="1300" smtClean="0"/>
              <a:t>)</a:t>
            </a:r>
            <a:br>
              <a:rPr lang="en-US" sz="1300" smtClean="0"/>
            </a:br>
            <a:endParaRPr lang="en-US" sz="1300" dirty="0" smtClean="0"/>
          </a:p>
          <a:p>
            <a:r>
              <a:rPr lang="en-US" dirty="0" smtClean="0"/>
              <a:t>And </a:t>
            </a:r>
            <a:r>
              <a:rPr lang="en-US" dirty="0"/>
              <a:t>because my words shall hiss forth—many of the Gentiles shall say: A Bible! A Bible! We have got a Bible, and there cannot be any more Bible</a:t>
            </a:r>
            <a:r>
              <a:rPr lang="en-US" dirty="0" smtClean="0"/>
              <a:t>. </a:t>
            </a:r>
            <a:r>
              <a:rPr lang="en-US" dirty="0"/>
              <a:t/>
            </a:r>
            <a:br>
              <a:rPr lang="en-US" dirty="0"/>
            </a:br>
            <a:r>
              <a:rPr lang="en-US" sz="1300" dirty="0" smtClean="0"/>
              <a:t>2 </a:t>
            </a:r>
            <a:r>
              <a:rPr lang="en-US" sz="1400" dirty="0" smtClean="0"/>
              <a:t>Nephi </a:t>
            </a:r>
            <a:r>
              <a:rPr lang="en-US" sz="1400" dirty="0" smtClean="0"/>
              <a:t>29:3 (Book of Mormon)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06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343400" cy="1162050"/>
          </a:xfrm>
        </p:spPr>
        <p:txBody>
          <a:bodyPr/>
          <a:lstStyle/>
          <a:p>
            <a:r>
              <a:rPr lang="en-US" dirty="0" smtClean="0"/>
              <a:t>Criteria: What is a Religion?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524000"/>
            <a:ext cx="5111750" cy="4602163"/>
          </a:xfrm>
        </p:spPr>
        <p:txBody>
          <a:bodyPr/>
          <a:lstStyle/>
          <a:p>
            <a:r>
              <a:rPr lang="en-US" dirty="0" smtClean="0"/>
              <a:t>What is ultimate reality?</a:t>
            </a:r>
          </a:p>
          <a:p>
            <a:r>
              <a:rPr lang="en-US" dirty="0" smtClean="0"/>
              <a:t>What is the nature of the world?</a:t>
            </a:r>
          </a:p>
          <a:p>
            <a:r>
              <a:rPr lang="en-US" dirty="0" smtClean="0"/>
              <a:t>What is the nature of humanity?</a:t>
            </a:r>
          </a:p>
          <a:p>
            <a:r>
              <a:rPr lang="en-US" dirty="0" smtClean="0"/>
              <a:t>What is humanity’s primary problem?</a:t>
            </a:r>
          </a:p>
          <a:p>
            <a:r>
              <a:rPr lang="en-US" dirty="0" smtClean="0"/>
              <a:t>What happens to us when we die?</a:t>
            </a:r>
            <a:endParaRPr lang="en-US" dirty="0"/>
          </a:p>
        </p:txBody>
      </p:sp>
      <p:pic>
        <p:nvPicPr>
          <p:cNvPr id="1026" name="Picture 2" descr="http://www.oxfordmok.org/wp-content/uploads/2014/06/religion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81175"/>
            <a:ext cx="2857500" cy="3419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55694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6515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What is a cult?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676400"/>
            <a:ext cx="3008313" cy="43688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Bonus Tidbit: </a:t>
            </a:r>
            <a:r>
              <a:rPr lang="en-US" dirty="0" smtClean="0"/>
              <a:t>The term ‘cult’ is not limited to religious groups. There are commercial, political, and psychological cults, too.</a:t>
            </a:r>
          </a:p>
          <a:p>
            <a:endParaRPr lang="en-US" dirty="0"/>
          </a:p>
          <a:p>
            <a:r>
              <a:rPr lang="en-US" dirty="0"/>
              <a:t>M</a:t>
            </a:r>
            <a:r>
              <a:rPr lang="en-US" dirty="0" smtClean="0"/>
              <a:t>isplaced </a:t>
            </a:r>
            <a:r>
              <a:rPr lang="en-US" dirty="0"/>
              <a:t>or excessive admiration for a particular person or </a:t>
            </a:r>
            <a:r>
              <a:rPr lang="en-US" dirty="0" smtClean="0"/>
              <a:t>thing fits the definition of a cult even if the point is not worship of a god or gods (i.e. a cult of personality).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A </a:t>
            </a:r>
            <a:r>
              <a:rPr lang="en-US" sz="2400" dirty="0"/>
              <a:t>relatively small group of people</a:t>
            </a:r>
            <a:r>
              <a:rPr lang="en-US" sz="2400" dirty="0" smtClean="0"/>
              <a:t> exhibiting a system of </a:t>
            </a:r>
            <a:r>
              <a:rPr lang="en-US" sz="2400" dirty="0"/>
              <a:t>religious veneration and devotion directed toward a particular figure or </a:t>
            </a:r>
            <a:r>
              <a:rPr lang="en-US" sz="2400" dirty="0" smtClean="0"/>
              <a:t>object.</a:t>
            </a:r>
          </a:p>
          <a:p>
            <a:r>
              <a:rPr lang="en-US" sz="2400" dirty="0" smtClean="0"/>
              <a:t>Frequently cults hold </a:t>
            </a:r>
            <a:r>
              <a:rPr lang="en-US" sz="2400" dirty="0"/>
              <a:t>religious beliefs or </a:t>
            </a:r>
            <a:r>
              <a:rPr lang="en-US" sz="2400" dirty="0" smtClean="0"/>
              <a:t>engage in practices </a:t>
            </a:r>
            <a:r>
              <a:rPr lang="en-US" sz="2400" dirty="0"/>
              <a:t>regarded by others as strange or sinister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Other major religions are not cults – to be a religious cult the group must be a small group – a splinter group – within a larger religious body.</a:t>
            </a:r>
          </a:p>
          <a:p>
            <a:r>
              <a:rPr lang="en-US" sz="2400" dirty="0" smtClean="0"/>
              <a:t>A church doesn’t need to ‘look weird’ to be a cult.</a:t>
            </a:r>
            <a:endParaRPr lang="en-US" sz="2400" dirty="0"/>
          </a:p>
        </p:txBody>
      </p:sp>
      <p:pic>
        <p:nvPicPr>
          <p:cNvPr id="1026" name="Picture 2" descr="http://1.bp.blogspot.com/-fDFA1AQ68vc/VXAVKMejAnI/AAAAAAAABdQ/NeysfkXLkzg/s1600/The_Cult_of_Maggi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3130366" cy="1685926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pload.wikimedia.org/wikipedia/commons/5/59/Sanctuary_of_First_Unitarian_Church_of_Rochester_during_Sunday_service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1"/>
          <a:stretch/>
        </p:blipFill>
        <p:spPr bwMode="auto">
          <a:xfrm>
            <a:off x="519236" y="5136776"/>
            <a:ext cx="3127248" cy="159698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34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3050"/>
            <a:ext cx="4114800" cy="56515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Dangerous Cults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585" y="1015936"/>
            <a:ext cx="2716029" cy="4206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015936"/>
            <a:ext cx="4572000" cy="2626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733800"/>
            <a:ext cx="4572000" cy="3031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118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Now Hiring: Cult Recruiting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Targeting the vulnerable</a:t>
            </a:r>
          </a:p>
          <a:p>
            <a:pPr lvl="1"/>
            <a:r>
              <a:rPr lang="en-US" dirty="0" smtClean="0"/>
              <a:t>Supportive Network (Family &amp; Friends)</a:t>
            </a:r>
          </a:p>
          <a:p>
            <a:pPr lvl="1"/>
            <a:r>
              <a:rPr lang="en-US" dirty="0" smtClean="0"/>
              <a:t>Significant Loss</a:t>
            </a:r>
          </a:p>
          <a:p>
            <a:pPr lvl="1"/>
            <a:r>
              <a:rPr lang="en-US" dirty="0" smtClean="0"/>
              <a:t>People seeking to fill a void, real or perceived.</a:t>
            </a:r>
          </a:p>
          <a:p>
            <a:r>
              <a:rPr lang="en-US" dirty="0" smtClean="0"/>
              <a:t>Love them in the front door</a:t>
            </a:r>
          </a:p>
          <a:p>
            <a:pPr lvl="1"/>
            <a:r>
              <a:rPr lang="en-US" dirty="0" smtClean="0"/>
              <a:t>Cults are not just for weirdos and misfits</a:t>
            </a:r>
          </a:p>
          <a:p>
            <a:pPr lvl="1"/>
            <a:r>
              <a:rPr lang="en-US" dirty="0" smtClean="0"/>
              <a:t>Tell people enough truth to get them to join</a:t>
            </a:r>
          </a:p>
          <a:p>
            <a:pPr lvl="1"/>
            <a:r>
              <a:rPr lang="en-US" dirty="0" smtClean="0"/>
              <a:t>Withhold enough truth to not scare them away</a:t>
            </a:r>
          </a:p>
          <a:p>
            <a:pPr lvl="1"/>
            <a:r>
              <a:rPr lang="en-US" dirty="0" smtClean="0"/>
              <a:t>Proverbs 27:7b (</a:t>
            </a:r>
            <a:r>
              <a:rPr lang="en-US" dirty="0"/>
              <a:t>to the hungry even what is bitter tastes </a:t>
            </a:r>
            <a:r>
              <a:rPr lang="en-US" dirty="0" smtClean="0"/>
              <a:t>sweet.)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39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Discerning Truth: Cult Beliefs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Heresy: </a:t>
            </a:r>
            <a:r>
              <a:rPr lang="en-US" dirty="0"/>
              <a:t>A teaching which opposes the true teachings of the Christian faith</a:t>
            </a:r>
            <a:r>
              <a:rPr lang="en-US" dirty="0" smtClean="0"/>
              <a:t>.</a:t>
            </a:r>
          </a:p>
          <a:p>
            <a:pPr lvl="1"/>
            <a:r>
              <a:rPr lang="en-US"/>
              <a:t>Alistair </a:t>
            </a:r>
            <a:r>
              <a:rPr lang="en-US" smtClean="0"/>
              <a:t>McGrath (1953- ), </a:t>
            </a:r>
            <a:r>
              <a:rPr lang="en-US" dirty="0"/>
              <a:t>Kings College </a:t>
            </a:r>
            <a:r>
              <a:rPr lang="en-US" dirty="0" smtClean="0"/>
              <a:t>London</a:t>
            </a:r>
          </a:p>
          <a:p>
            <a:pPr lvl="2"/>
            <a:r>
              <a:rPr lang="en-US" dirty="0" smtClean="0"/>
              <a:t>“</a:t>
            </a:r>
            <a:r>
              <a:rPr lang="en-US" dirty="0"/>
              <a:t>Heresy is best seen as a form of Christian belief that ultimately ends up subverting, destabilizing, destroying the core of the Christian faith. It’s a Trojan horse. Heresy appears to be Christian, but it’s actually an enemy of faith, and sows the seeds of faith’s destruction</a:t>
            </a:r>
            <a:r>
              <a:rPr lang="en-US" dirty="0" smtClean="0"/>
              <a:t>.”</a:t>
            </a:r>
          </a:p>
          <a:p>
            <a:r>
              <a:rPr lang="en-US" dirty="0" smtClean="0"/>
              <a:t>Language </a:t>
            </a:r>
            <a:r>
              <a:rPr lang="en-US" dirty="0"/>
              <a:t>B</a:t>
            </a:r>
            <a:r>
              <a:rPr lang="en-US" dirty="0" smtClean="0"/>
              <a:t>arrier</a:t>
            </a:r>
          </a:p>
          <a:p>
            <a:r>
              <a:rPr lang="en-US" dirty="0" smtClean="0"/>
              <a:t>Selective use of scripture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11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Five Areas </a:t>
            </a:r>
            <a:br>
              <a:rPr lang="en-US" sz="2800" dirty="0" smtClean="0"/>
            </a:br>
            <a:r>
              <a:rPr lang="en-US" sz="2800" dirty="0" smtClean="0"/>
              <a:t>of Hersey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FF0000"/>
                </a:solidFill>
              </a:rPr>
              <a:t>Revelation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FF0000"/>
                </a:solidFill>
              </a:rPr>
              <a:t>Errors about God/Christ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FF0000"/>
                </a:solidFill>
              </a:rPr>
              <a:t>Salvation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FF0000"/>
                </a:solidFill>
              </a:rPr>
              <a:t>The Church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FF0000"/>
                </a:solidFill>
              </a:rPr>
              <a:t>The Future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Progressive Revelation</a:t>
            </a:r>
          </a:p>
          <a:p>
            <a:r>
              <a:rPr lang="en-US" dirty="0" smtClean="0"/>
              <a:t>False claims of prophetic or apostolic authority</a:t>
            </a:r>
          </a:p>
          <a:p>
            <a:r>
              <a:rPr lang="en-US" dirty="0" smtClean="0"/>
              <a:t>Denial of the trinity</a:t>
            </a:r>
          </a:p>
          <a:p>
            <a:r>
              <a:rPr lang="en-US" dirty="0" smtClean="0"/>
              <a:t>Denial of Christ’s Lordship and Divinity</a:t>
            </a:r>
          </a:p>
          <a:p>
            <a:r>
              <a:rPr lang="en-US" dirty="0" smtClean="0"/>
              <a:t>Legalism or License to Sin</a:t>
            </a:r>
          </a:p>
          <a:p>
            <a:r>
              <a:rPr lang="en-US" dirty="0" smtClean="0"/>
              <a:t>Denying the Gospel</a:t>
            </a:r>
          </a:p>
          <a:p>
            <a:r>
              <a:rPr lang="en-US" dirty="0" smtClean="0"/>
              <a:t>“Existing Churches are in error so we must start a new church!”</a:t>
            </a:r>
          </a:p>
          <a:p>
            <a:r>
              <a:rPr lang="en-US" dirty="0" smtClean="0"/>
              <a:t>False Predictions</a:t>
            </a:r>
          </a:p>
          <a:p>
            <a:r>
              <a:rPr lang="en-US" dirty="0" smtClean="0"/>
              <a:t>Deuteronomy 18:22</a:t>
            </a:r>
            <a:endParaRPr lang="en-US" dirty="0"/>
          </a:p>
        </p:txBody>
      </p:sp>
      <p:pic>
        <p:nvPicPr>
          <p:cNvPr id="1028" name="Picture 4" descr="http://i.imgur.com/iVCpwgq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5" r="11004"/>
          <a:stretch/>
        </p:blipFill>
        <p:spPr bwMode="auto">
          <a:xfrm>
            <a:off x="685800" y="4114800"/>
            <a:ext cx="2529016" cy="2000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0557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1055</TotalTime>
  <Words>560</Words>
  <Application>Microsoft Office PowerPoint</Application>
  <PresentationFormat>On-screen Show (4:3)</PresentationFormat>
  <Paragraphs>80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Apex</vt:lpstr>
      <vt:lpstr>No Apology Needed</vt:lpstr>
      <vt:lpstr>PowerPoint Presentation</vt:lpstr>
      <vt:lpstr>The Bible vs. The Book of Mormon</vt:lpstr>
      <vt:lpstr>Criteria: What is a Religion?</vt:lpstr>
      <vt:lpstr>What is a cult?</vt:lpstr>
      <vt:lpstr>PowerPoint Presentation</vt:lpstr>
      <vt:lpstr>Now Hiring: Cult Recruiting</vt:lpstr>
      <vt:lpstr>Discerning Truth: Cult Beliefs</vt:lpstr>
      <vt:lpstr>Five Areas  of Hersey</vt:lpstr>
      <vt:lpstr>God’s Revelation</vt:lpstr>
      <vt:lpstr>Heresy vs. Orthodoxy</vt:lpstr>
      <vt:lpstr>Church Creeds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Travelers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Apology Needed</dc:title>
  <dc:creator>Newell,David R</dc:creator>
  <cp:lastModifiedBy>David Newell</cp:lastModifiedBy>
  <cp:revision>41</cp:revision>
  <dcterms:created xsi:type="dcterms:W3CDTF">2015-06-12T21:47:53Z</dcterms:created>
  <dcterms:modified xsi:type="dcterms:W3CDTF">2015-06-24T01:12:23Z</dcterms:modified>
</cp:coreProperties>
</file>