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81" r:id="rId21"/>
    <p:sldId id="277" r:id="rId22"/>
    <p:sldId id="278" r:id="rId23"/>
    <p:sldId id="279" r:id="rId24"/>
    <p:sldId id="280" r:id="rId25"/>
    <p:sldId id="282"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39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7/15/2015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7/15/2015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7/15/2015</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7/15/2015</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800" dirty="0" smtClean="0"/>
              <a:t>Finding someone else’s center</a:t>
            </a:r>
            <a:endParaRPr lang="en-US" sz="2800" dirty="0"/>
          </a:p>
        </p:txBody>
      </p:sp>
      <p:sp>
        <p:nvSpPr>
          <p:cNvPr id="3" name="Subtitle 2"/>
          <p:cNvSpPr>
            <a:spLocks noGrp="1"/>
          </p:cNvSpPr>
          <p:nvPr>
            <p:ph type="subTitle" idx="1"/>
          </p:nvPr>
        </p:nvSpPr>
        <p:spPr/>
        <p:txBody>
          <a:bodyPr/>
          <a:lstStyle/>
          <a:p>
            <a:r>
              <a:rPr lang="en-US" b="1" dirty="0" err="1" smtClean="0"/>
              <a:t>Sos</a:t>
            </a:r>
            <a:r>
              <a:rPr lang="en-US" b="1" dirty="0" smtClean="0"/>
              <a:t> Week four:</a:t>
            </a:r>
            <a:r>
              <a:rPr lang="en-US" dirty="0" smtClean="0"/>
              <a:t> eastern spirituality</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533400"/>
            <a:ext cx="2800350" cy="1628775"/>
          </a:xfrm>
          <a:prstGeom prst="rect">
            <a:avLst/>
          </a:prstGeom>
          <a:effectLst>
            <a:outerShdw blurRad="50800" dist="38100" dir="13500000" algn="br" rotWithShape="0">
              <a:prstClr val="black">
                <a:alpha val="40000"/>
              </a:prst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3810000"/>
            <a:ext cx="2286000" cy="22860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133127355"/>
      </p:ext>
    </p:extLst>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664082" cy="5056632"/>
          </a:xfrm>
          <a:prstGeom prst="rect">
            <a:avLst/>
          </a:prstGeom>
        </p:spPr>
      </p:pic>
      <p:sp>
        <p:nvSpPr>
          <p:cNvPr id="4" name="Rectangle 3"/>
          <p:cNvSpPr/>
          <p:nvPr/>
        </p:nvSpPr>
        <p:spPr>
          <a:xfrm>
            <a:off x="4003448" y="76200"/>
            <a:ext cx="495302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Brahman-Atman</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TextBox 4"/>
          <p:cNvSpPr txBox="1"/>
          <p:nvPr/>
        </p:nvSpPr>
        <p:spPr>
          <a:xfrm>
            <a:off x="4256360" y="1932723"/>
            <a:ext cx="1632178" cy="1938992"/>
          </a:xfrm>
          <a:prstGeom prst="rect">
            <a:avLst/>
          </a:prstGeom>
          <a:noFill/>
        </p:spPr>
        <p:txBody>
          <a:bodyPr wrap="none" rtlCol="0">
            <a:spAutoFit/>
          </a:bodyPr>
          <a:lstStyle/>
          <a:p>
            <a:pPr marL="285750" indent="-285750">
              <a:buFont typeface="Arial" panose="020B0604020202020204" pitchFamily="34" charset="0"/>
              <a:buChar char="•"/>
            </a:pPr>
            <a:r>
              <a:rPr lang="en-US" sz="2400" dirty="0" err="1">
                <a:solidFill>
                  <a:srgbClr val="003300"/>
                </a:solidFill>
              </a:rPr>
              <a:t>Saṃsāra</a:t>
            </a:r>
            <a:endParaRPr lang="en-US" sz="2400" dirty="0" smtClean="0">
              <a:solidFill>
                <a:srgbClr val="003300"/>
              </a:solidFill>
            </a:endParaRPr>
          </a:p>
          <a:p>
            <a:pPr marL="285750" indent="-285750">
              <a:buFont typeface="Arial" panose="020B0604020202020204" pitchFamily="34" charset="0"/>
              <a:buChar char="•"/>
            </a:pPr>
            <a:endParaRPr lang="en-US" sz="2400" dirty="0">
              <a:solidFill>
                <a:srgbClr val="003300"/>
              </a:solidFill>
            </a:endParaRPr>
          </a:p>
          <a:p>
            <a:pPr marL="285750" indent="-285750">
              <a:buFont typeface="Arial" panose="020B0604020202020204" pitchFamily="34" charset="0"/>
              <a:buChar char="•"/>
            </a:pPr>
            <a:r>
              <a:rPr lang="en-US" sz="2400" dirty="0" smtClean="0">
                <a:solidFill>
                  <a:srgbClr val="003300"/>
                </a:solidFill>
              </a:rPr>
              <a:t>Moksha</a:t>
            </a:r>
          </a:p>
          <a:p>
            <a:pPr marL="285750" indent="-285750">
              <a:buFont typeface="Arial" panose="020B0604020202020204" pitchFamily="34" charset="0"/>
              <a:buChar char="•"/>
            </a:pPr>
            <a:endParaRPr lang="en-US" sz="2400" dirty="0">
              <a:solidFill>
                <a:srgbClr val="003300"/>
              </a:solidFill>
            </a:endParaRPr>
          </a:p>
          <a:p>
            <a:pPr marL="285750" indent="-285750">
              <a:buFont typeface="Arial" panose="020B0604020202020204" pitchFamily="34" charset="0"/>
              <a:buChar char="•"/>
            </a:pPr>
            <a:r>
              <a:rPr lang="en-US" sz="2400" dirty="0" err="1">
                <a:solidFill>
                  <a:srgbClr val="003300"/>
                </a:solidFill>
              </a:rPr>
              <a:t>Māyā</a:t>
            </a:r>
            <a:endParaRPr lang="en-US" sz="2400" dirty="0">
              <a:solidFill>
                <a:srgbClr val="003300"/>
              </a:solidFill>
            </a:endParaRPr>
          </a:p>
        </p:txBody>
      </p:sp>
      <p:sp>
        <p:nvSpPr>
          <p:cNvPr id="6" name="TextBox 5"/>
          <p:cNvSpPr txBox="1"/>
          <p:nvPr/>
        </p:nvSpPr>
        <p:spPr>
          <a:xfrm>
            <a:off x="5808141" y="1932722"/>
            <a:ext cx="1869486" cy="1938992"/>
          </a:xfrm>
          <a:prstGeom prst="rect">
            <a:avLst/>
          </a:prstGeom>
          <a:noFill/>
        </p:spPr>
        <p:txBody>
          <a:bodyPr wrap="none" rtlCol="0">
            <a:spAutoFit/>
          </a:bodyPr>
          <a:lstStyle/>
          <a:p>
            <a:r>
              <a:rPr lang="en-US" sz="2400" dirty="0" smtClean="0">
                <a:solidFill>
                  <a:srgbClr val="003300"/>
                </a:solidFill>
              </a:rPr>
              <a:t>- Wanderings</a:t>
            </a:r>
          </a:p>
          <a:p>
            <a:endParaRPr lang="en-US" sz="2400" dirty="0">
              <a:solidFill>
                <a:srgbClr val="003300"/>
              </a:solidFill>
            </a:endParaRPr>
          </a:p>
          <a:p>
            <a:r>
              <a:rPr lang="en-US" sz="2400" dirty="0" smtClean="0">
                <a:solidFill>
                  <a:srgbClr val="003300"/>
                </a:solidFill>
              </a:rPr>
              <a:t>- Liberation</a:t>
            </a:r>
          </a:p>
          <a:p>
            <a:endParaRPr lang="en-US" sz="2400" dirty="0" smtClean="0">
              <a:solidFill>
                <a:srgbClr val="003300"/>
              </a:solidFill>
            </a:endParaRPr>
          </a:p>
          <a:p>
            <a:r>
              <a:rPr lang="en-US" sz="2400" dirty="0" smtClean="0">
                <a:solidFill>
                  <a:srgbClr val="003300"/>
                </a:solidFill>
              </a:rPr>
              <a:t>- Illusion</a:t>
            </a:r>
            <a:endParaRPr lang="en-US" sz="2400" dirty="0">
              <a:solidFill>
                <a:srgbClr val="003300"/>
              </a:solidFill>
            </a:endParaRPr>
          </a:p>
        </p:txBody>
      </p:sp>
      <p:pic>
        <p:nvPicPr>
          <p:cNvPr id="3" name="THE MATRIX- THERE IS NO SPO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000" y="1284732"/>
            <a:ext cx="9144000" cy="3771900"/>
          </a:xfrm>
          <a:prstGeom prst="rect">
            <a:avLst/>
          </a:prstGeom>
          <a:ln w="9525" cap="flat">
            <a:solidFill>
              <a:srgbClr val="383838"/>
            </a:solidFill>
          </a:ln>
          <a:effectLst>
            <a:outerShdw blurRad="152400" dist="317500" dir="6000000" sx="105000" sy="105000" algn="tl" rotWithShape="0">
              <a:srgbClr val="000000">
                <a:alpha val="30000"/>
              </a:srgbClr>
            </a:outerShdw>
          </a:effectLst>
          <a:scene3d>
            <a:camera prst="perspectiveRight" fov="2100000">
              <a:rot lat="0" lon="20400000" rev="0"/>
            </a:camera>
            <a:lightRig rig="threePt" dir="t"/>
          </a:scene3d>
          <a:sp3d extrusionH="889000" prstMaterial="matte">
            <a:extrusionClr>
              <a:srgbClr val="777777"/>
            </a:extrusionClr>
          </a:sp3d>
        </p:spPr>
      </p:pic>
    </p:spTree>
    <p:extLst>
      <p:ext uri="{BB962C8B-B14F-4D97-AF65-F5344CB8AC3E}">
        <p14:creationId xmlns:p14="http://schemas.microsoft.com/office/powerpoint/2010/main" val="1870480807"/>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 presetClass="mediacall" presetSubtype="0" fill="hold" nodeType="afterEffect">
                                  <p:stCondLst>
                                    <p:cond delay="0"/>
                                  </p:stCondLst>
                                  <p:childTnLst>
                                    <p:cmd type="call" cmd="playFrom(0.0)">
                                      <p:cBhvr>
                                        <p:cTn id="29" dur="70656" fill="hold"/>
                                        <p:tgtEl>
                                          <p:spTgt spid="3"/>
                                        </p:tgtEl>
                                      </p:cBhvr>
                                    </p:cmd>
                                  </p:childTnLst>
                                </p:cTn>
                              </p:par>
                            </p:childTnLst>
                          </p:cTn>
                        </p:par>
                        <p:par>
                          <p:cTn id="30" fill="hold">
                            <p:stCondLst>
                              <p:cond delay="71156"/>
                            </p:stCondLst>
                            <p:childTnLst>
                              <p:par>
                                <p:cTn id="31" presetID="2" presetClass="exit" presetSubtype="4" fill="hold" nodeType="afterEffect">
                                  <p:stCondLst>
                                    <p:cond delay="0"/>
                                  </p:stCondLst>
                                  <p:childTnLst>
                                    <p:anim calcmode="lin" valueType="num">
                                      <p:cBhvr additive="base">
                                        <p:cTn id="32" dur="500"/>
                                        <p:tgtEl>
                                          <p:spTgt spid="3"/>
                                        </p:tgtEl>
                                        <p:attrNameLst>
                                          <p:attrName>ppt_x</p:attrName>
                                        </p:attrNameLst>
                                      </p:cBhvr>
                                      <p:tavLst>
                                        <p:tav tm="0">
                                          <p:val>
                                            <p:strVal val="ppt_x"/>
                                          </p:val>
                                        </p:tav>
                                        <p:tav tm="100000">
                                          <p:val>
                                            <p:strVal val="ppt_x"/>
                                          </p:val>
                                        </p:tav>
                                      </p:tavLst>
                                    </p:anim>
                                    <p:anim calcmode="lin" valueType="num">
                                      <p:cBhvr additive="base">
                                        <p:cTn id="33" dur="500"/>
                                        <p:tgtEl>
                                          <p:spTgt spid="3"/>
                                        </p:tgtEl>
                                        <p:attrNameLst>
                                          <p:attrName>ppt_y</p:attrName>
                                        </p:attrNameLst>
                                      </p:cBhvr>
                                      <p:tavLst>
                                        <p:tav tm="0">
                                          <p:val>
                                            <p:strVal val="ppt_y"/>
                                          </p:val>
                                        </p:tav>
                                        <p:tav tm="100000">
                                          <p:val>
                                            <p:strVal val="1+ppt_h/2"/>
                                          </p:val>
                                        </p:tav>
                                      </p:tavLst>
                                    </p:anim>
                                    <p:set>
                                      <p:cBhvr>
                                        <p:cTn id="34" dur="1" fill="hold">
                                          <p:stCondLst>
                                            <p:cond delay="499"/>
                                          </p:stCondLst>
                                        </p:cTn>
                                        <p:tgtEl>
                                          <p:spTgt spid="3"/>
                                        </p:tgtEl>
                                        <p:attrNameLst>
                                          <p:attrName>style.visibility</p:attrName>
                                        </p:attrNameLst>
                                      </p:cBhvr>
                                      <p:to>
                                        <p:strVal val="hidden"/>
                                      </p:to>
                                    </p:set>
                                    <p:cmd type="call" cmd="stop">
                                      <p:cBhvr>
                                        <p:cTn id="35" dur="1">
                                          <p:stCondLst>
                                            <p:cond delay="499"/>
                                          </p:stCondLst>
                                        </p:cTn>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94340">
                <p:cTn id="36" fill="remove" display="0">
                  <p:stCondLst>
                    <p:cond delay="indefinite"/>
                  </p:stCondLst>
                </p:cTn>
                <p:tgtEl>
                  <p:spTgt spid="3"/>
                </p:tgtEl>
              </p:cMediaNode>
            </p:video>
            <p:seq concurrent="1" nextAc="seek">
              <p:cTn id="37" restart="whenNotActive" fill="hold" evtFilter="cancelBubble" nodeType="interactiveSeq">
                <p:stCondLst>
                  <p:cond evt="onClick" delay="0">
                    <p:tgtEl>
                      <p:spTgt spid="3"/>
                    </p:tgtEl>
                  </p:cond>
                </p:stCondLst>
                <p:endSync evt="end" delay="0">
                  <p:rtn val="all"/>
                </p:endSync>
                <p:childTnLst>
                  <p:par>
                    <p:cTn id="38" fill="hold">
                      <p:stCondLst>
                        <p:cond delay="0"/>
                      </p:stCondLst>
                      <p:childTnLst>
                        <p:par>
                          <p:cTn id="39" fill="hold">
                            <p:stCondLst>
                              <p:cond delay="0"/>
                            </p:stCondLst>
                            <p:childTnLst>
                              <p:par>
                                <p:cTn id="40" presetID="2" presetClass="mediacall" presetSubtype="0" fill="hold" nodeType="clickEffect">
                                  <p:stCondLst>
                                    <p:cond delay="0"/>
                                  </p:stCondLst>
                                  <p:childTnLst>
                                    <p:cmd type="call" cmd="togglePause">
                                      <p:cBhvr>
                                        <p:cTn id="41"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52400" y="1097280"/>
            <a:ext cx="4724400" cy="3712464"/>
          </a:xfrm>
        </p:spPr>
        <p:txBody>
          <a:bodyPr>
            <a:normAutofit/>
          </a:bodyPr>
          <a:lstStyle/>
          <a:p>
            <a:pPr marL="457200" indent="-457200">
              <a:buFont typeface="Arial" panose="020B0604020202020204" pitchFamily="34" charset="0"/>
              <a:buChar char="•"/>
            </a:pPr>
            <a:r>
              <a:rPr lang="en-US" dirty="0" smtClean="0">
                <a:solidFill>
                  <a:srgbClr val="003300"/>
                </a:solidFill>
              </a:rPr>
              <a:t>Worshipers of Vishnu in all of his many forms</a:t>
            </a:r>
          </a:p>
          <a:p>
            <a:pPr marL="745236" lvl="3" indent="-457200">
              <a:buFont typeface="Arial" panose="020B0604020202020204" pitchFamily="34" charset="0"/>
              <a:buChar char="•"/>
            </a:pPr>
            <a:r>
              <a:rPr lang="en-US" sz="2000" dirty="0" smtClean="0">
                <a:solidFill>
                  <a:srgbClr val="003300"/>
                </a:solidFill>
              </a:rPr>
              <a:t>Krishna is one of many aspects</a:t>
            </a:r>
          </a:p>
          <a:p>
            <a:pPr marL="457200" indent="-457200">
              <a:buFont typeface="Arial" panose="020B0604020202020204" pitchFamily="34" charset="0"/>
              <a:buChar char="•"/>
            </a:pPr>
            <a:r>
              <a:rPr lang="en-US" dirty="0" smtClean="0">
                <a:solidFill>
                  <a:srgbClr val="003300"/>
                </a:solidFill>
              </a:rPr>
              <a:t>Dominant and best known sect </a:t>
            </a:r>
            <a:r>
              <a:rPr lang="en-US" dirty="0">
                <a:solidFill>
                  <a:srgbClr val="003300"/>
                </a:solidFill>
              </a:rPr>
              <a:t>of </a:t>
            </a:r>
            <a:r>
              <a:rPr lang="en-US" dirty="0" smtClean="0">
                <a:solidFill>
                  <a:srgbClr val="003300"/>
                </a:solidFill>
              </a:rPr>
              <a:t>Hinduism</a:t>
            </a:r>
          </a:p>
          <a:p>
            <a:pPr marL="457200" indent="-457200">
              <a:buFont typeface="Arial" panose="020B0604020202020204" pitchFamily="34" charset="0"/>
              <a:buChar char="•"/>
            </a:pPr>
            <a:r>
              <a:rPr lang="en-US" dirty="0" smtClean="0">
                <a:solidFill>
                  <a:srgbClr val="003300"/>
                </a:solidFill>
              </a:rPr>
              <a:t>Maharishi Mahesh Yogi</a:t>
            </a:r>
          </a:p>
          <a:p>
            <a:pPr marL="745236" lvl="3" indent="-457200">
              <a:buFont typeface="Arial" panose="020B0604020202020204" pitchFamily="34" charset="0"/>
              <a:buChar char="•"/>
            </a:pPr>
            <a:r>
              <a:rPr lang="en-US" sz="2000" dirty="0" smtClean="0">
                <a:solidFill>
                  <a:srgbClr val="003300"/>
                </a:solidFill>
              </a:rPr>
              <a:t>Transcendental Meditation</a:t>
            </a:r>
          </a:p>
          <a:p>
            <a:pPr marL="457200" indent="-457200">
              <a:buFont typeface="Arial" panose="020B0604020202020204" pitchFamily="34" charset="0"/>
              <a:buChar char="•"/>
            </a:pPr>
            <a:r>
              <a:rPr lang="en-US" dirty="0" smtClean="0">
                <a:solidFill>
                  <a:srgbClr val="003300"/>
                </a:solidFill>
              </a:rPr>
              <a:t>Swaminarayan Movement</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74719" y="1096963"/>
            <a:ext cx="2426281" cy="37131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itle 3"/>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Hinduism: Vaishnava</a:t>
            </a:r>
            <a:endParaRPr lang="en-US" sz="36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3200400"/>
            <a:ext cx="3340100" cy="33020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6650" y="3479800"/>
            <a:ext cx="3657600" cy="2743200"/>
          </a:xfrm>
          <a:prstGeom prst="rect">
            <a:avLst/>
          </a:prstGeom>
        </p:spPr>
      </p:pic>
    </p:spTree>
    <p:extLst>
      <p:ext uri="{BB962C8B-B14F-4D97-AF65-F5344CB8AC3E}">
        <p14:creationId xmlns:p14="http://schemas.microsoft.com/office/powerpoint/2010/main" val="2246509367"/>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p:cTn id="7"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9" dur="500"/>
                                        <p:tgtEl>
                                          <p:spTgt spid="2">
                                            <p:txEl>
                                              <p:pRg st="3" end="3"/>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 calcmode="lin" valueType="num">
                                      <p:cBhvr>
                                        <p:cTn id="12"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13"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14" dur="500"/>
                                        <p:tgtEl>
                                          <p:spTgt spid="2">
                                            <p:txEl>
                                              <p:pRg st="4" end="4"/>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32" fill="hold" nodeType="clickEffect">
                                  <p:stCondLst>
                                    <p:cond delay="0"/>
                                  </p:stCondLst>
                                  <p:childTnLst>
                                    <p:anim calcmode="lin" valueType="num">
                                      <p:cBhvr>
                                        <p:cTn id="23" dur="500"/>
                                        <p:tgtEl>
                                          <p:spTgt spid="6"/>
                                        </p:tgtEl>
                                        <p:attrNameLst>
                                          <p:attrName>ppt_w</p:attrName>
                                        </p:attrNameLst>
                                      </p:cBhvr>
                                      <p:tavLst>
                                        <p:tav tm="0">
                                          <p:val>
                                            <p:strVal val="ppt_w"/>
                                          </p:val>
                                        </p:tav>
                                        <p:tav tm="100000">
                                          <p:val>
                                            <p:fltVal val="0"/>
                                          </p:val>
                                        </p:tav>
                                      </p:tavLst>
                                    </p:anim>
                                    <p:anim calcmode="lin" valueType="num">
                                      <p:cBhvr>
                                        <p:cTn id="24" dur="500"/>
                                        <p:tgtEl>
                                          <p:spTgt spid="6"/>
                                        </p:tgtEl>
                                        <p:attrNameLst>
                                          <p:attrName>ppt_h</p:attrName>
                                        </p:attrNameLst>
                                      </p:cBhvr>
                                      <p:tavLst>
                                        <p:tav tm="0">
                                          <p:val>
                                            <p:strVal val="ppt_h"/>
                                          </p:val>
                                        </p:tav>
                                        <p:tav tm="100000">
                                          <p:val>
                                            <p:fltVal val="0"/>
                                          </p:val>
                                        </p:tav>
                                      </p:tavLst>
                                    </p:anim>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p:cTn id="31"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33" dur="500"/>
                                        <p:tgtEl>
                                          <p:spTgt spid="2">
                                            <p:txEl>
                                              <p:pRg st="5" end="5"/>
                                            </p:txEl>
                                          </p:spTgt>
                                        </p:tgtEl>
                                      </p:cBhvr>
                                    </p:animEffect>
                                  </p:childTnLst>
                                </p:cTn>
                              </p:par>
                              <p:par>
                                <p:cTn id="34" presetID="53" presetClass="entr" presetSubtype="16"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xit" presetSubtype="32" fill="hold" nodeType="clickEffect">
                                  <p:stCondLst>
                                    <p:cond delay="0"/>
                                  </p:stCondLst>
                                  <p:childTnLst>
                                    <p:anim calcmode="lin" valueType="num">
                                      <p:cBhvr>
                                        <p:cTn id="42" dur="500"/>
                                        <p:tgtEl>
                                          <p:spTgt spid="7"/>
                                        </p:tgtEl>
                                        <p:attrNameLst>
                                          <p:attrName>ppt_w</p:attrName>
                                        </p:attrNameLst>
                                      </p:cBhvr>
                                      <p:tavLst>
                                        <p:tav tm="0">
                                          <p:val>
                                            <p:strVal val="ppt_w"/>
                                          </p:val>
                                        </p:tav>
                                        <p:tav tm="100000">
                                          <p:val>
                                            <p:fltVal val="0"/>
                                          </p:val>
                                        </p:tav>
                                      </p:tavLst>
                                    </p:anim>
                                    <p:anim calcmode="lin" valueType="num">
                                      <p:cBhvr>
                                        <p:cTn id="43" dur="500"/>
                                        <p:tgtEl>
                                          <p:spTgt spid="7"/>
                                        </p:tgtEl>
                                        <p:attrNameLst>
                                          <p:attrName>ppt_h</p:attrName>
                                        </p:attrNameLst>
                                      </p:cBhvr>
                                      <p:tavLst>
                                        <p:tav tm="0">
                                          <p:val>
                                            <p:strVal val="ppt_h"/>
                                          </p:val>
                                        </p:tav>
                                        <p:tav tm="100000">
                                          <p:val>
                                            <p:fltVal val="0"/>
                                          </p:val>
                                        </p:tav>
                                      </p:tavLst>
                                    </p:anim>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38200" y="76200"/>
            <a:ext cx="2743200" cy="3581400"/>
          </a:xfrm>
          <a:prstGeom prst="rect">
            <a:avLst/>
          </a:prstGeom>
          <a:blipFill dpi="0" rotWithShape="1">
            <a:blip r:embed="rId2">
              <a:alphaModFix amt="63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3600" dirty="0" smtClean="0"/>
              <a:t>Hinduism: Shaivism</a:t>
            </a:r>
            <a:endParaRPr lang="en-US" sz="3600" dirty="0"/>
          </a:p>
        </p:txBody>
      </p:sp>
      <p:sp>
        <p:nvSpPr>
          <p:cNvPr id="3" name="Content Placeholder 2"/>
          <p:cNvSpPr>
            <a:spLocks noGrp="1"/>
          </p:cNvSpPr>
          <p:nvPr>
            <p:ph idx="1"/>
          </p:nvPr>
        </p:nvSpPr>
        <p:spPr/>
        <p:txBody>
          <a:bodyPr>
            <a:normAutofit lnSpcReduction="10000"/>
          </a:bodyPr>
          <a:lstStyle/>
          <a:p>
            <a:pPr marL="457200" indent="-457200">
              <a:buFont typeface="Arial" panose="020B0604020202020204" pitchFamily="34" charset="0"/>
              <a:buChar char="•"/>
            </a:pPr>
            <a:r>
              <a:rPr lang="en-US" sz="2800" dirty="0" smtClean="0">
                <a:solidFill>
                  <a:srgbClr val="003300"/>
                </a:solidFill>
              </a:rPr>
              <a:t>Shiva as all-in-all</a:t>
            </a:r>
          </a:p>
          <a:p>
            <a:pPr marL="745236" lvl="3" indent="-457200">
              <a:buFont typeface="Arial" panose="020B0604020202020204" pitchFamily="34" charset="0"/>
              <a:buChar char="•"/>
            </a:pPr>
            <a:r>
              <a:rPr lang="en-US" dirty="0" smtClean="0">
                <a:solidFill>
                  <a:srgbClr val="003300"/>
                </a:solidFill>
              </a:rPr>
              <a:t>Creator, Preserver, Destroyer, Revealer, and Concealer of all that is</a:t>
            </a:r>
          </a:p>
          <a:p>
            <a:pPr marL="457200" indent="-457200">
              <a:buFont typeface="Arial" panose="020B0604020202020204" pitchFamily="34" charset="0"/>
              <a:buChar char="•"/>
            </a:pPr>
            <a:r>
              <a:rPr lang="en-US" sz="2800" dirty="0" smtClean="0">
                <a:solidFill>
                  <a:srgbClr val="003300"/>
                </a:solidFill>
              </a:rPr>
              <a:t>Also: Yoga and art</a:t>
            </a:r>
          </a:p>
          <a:p>
            <a:pPr marL="457200" indent="-457200">
              <a:buFont typeface="Arial" panose="020B0604020202020204" pitchFamily="34" charset="0"/>
              <a:buChar char="•"/>
            </a:pPr>
            <a:r>
              <a:rPr lang="en-US" sz="2800" dirty="0" smtClean="0">
                <a:solidFill>
                  <a:srgbClr val="003300"/>
                </a:solidFill>
              </a:rPr>
              <a:t>Husband of Parvathi</a:t>
            </a:r>
          </a:p>
          <a:p>
            <a:pPr marL="457200" indent="-457200">
              <a:buFont typeface="Arial" panose="020B0604020202020204" pitchFamily="34" charset="0"/>
              <a:buChar char="•"/>
            </a:pPr>
            <a:r>
              <a:rPr lang="en-US" sz="2800" dirty="0" smtClean="0">
                <a:solidFill>
                  <a:srgbClr val="003300"/>
                </a:solidFill>
              </a:rPr>
              <a:t>Father of </a:t>
            </a:r>
            <a:r>
              <a:rPr lang="en-US" sz="2800" dirty="0" err="1" smtClean="0">
                <a:solidFill>
                  <a:srgbClr val="003300"/>
                </a:solidFill>
              </a:rPr>
              <a:t>Ganesha</a:t>
            </a:r>
            <a:r>
              <a:rPr lang="en-US" sz="2800" dirty="0" smtClean="0">
                <a:solidFill>
                  <a:srgbClr val="003300"/>
                </a:solidFill>
              </a:rPr>
              <a:t> and Karthikeya</a:t>
            </a:r>
          </a:p>
          <a:p>
            <a:pPr marL="0" indent="0"/>
            <a:endParaRPr lang="en-US" dirty="0">
              <a:solidFill>
                <a:srgbClr val="003300"/>
              </a:solidFill>
            </a:endParaRPr>
          </a:p>
        </p:txBody>
      </p:sp>
      <p:sp>
        <p:nvSpPr>
          <p:cNvPr id="4" name="Text Placeholder 3"/>
          <p:cNvSpPr>
            <a:spLocks noGrp="1"/>
          </p:cNvSpPr>
          <p:nvPr>
            <p:ph type="body" sz="half" idx="2"/>
          </p:nvPr>
        </p:nvSpPr>
        <p:spPr/>
        <p:txBody>
          <a:bodyPr>
            <a:normAutofit/>
          </a:bodyPr>
          <a:lstStyle/>
          <a:p>
            <a:r>
              <a:rPr lang="en-US" sz="2800" dirty="0" smtClean="0"/>
              <a:t>Devotees of Shiva</a:t>
            </a:r>
            <a:endParaRPr lang="en-US" sz="2400" dirty="0"/>
          </a:p>
        </p:txBody>
      </p:sp>
    </p:spTree>
    <p:extLst>
      <p:ext uri="{BB962C8B-B14F-4D97-AF65-F5344CB8AC3E}">
        <p14:creationId xmlns:p14="http://schemas.microsoft.com/office/powerpoint/2010/main" val="655604622"/>
      </p:ext>
    </p:extLst>
  </p:cSld>
  <p:clrMapOvr>
    <a:masterClrMapping/>
  </p:clrMapOvr>
  <p:transition spd="med">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48069" y="1096963"/>
            <a:ext cx="2748911" cy="371316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contourClr>
              <a:srgbClr val="FFFFFF"/>
            </a:contourClr>
          </a:sp3d>
        </p:spPr>
      </p:pic>
      <p:sp>
        <p:nvSpPr>
          <p:cNvPr id="3" name="Content Placeholder 2"/>
          <p:cNvSpPr>
            <a:spLocks noGrp="1"/>
          </p:cNvSpPr>
          <p:nvPr>
            <p:ph sz="half" idx="2"/>
          </p:nvPr>
        </p:nvSpPr>
        <p:spPr>
          <a:xfrm>
            <a:off x="4343400" y="1097280"/>
            <a:ext cx="4648200" cy="3712464"/>
          </a:xfrm>
        </p:spPr>
        <p:txBody>
          <a:bodyPr>
            <a:normAutofit/>
          </a:bodyPr>
          <a:lstStyle/>
          <a:p>
            <a:pPr marL="457200" indent="-457200">
              <a:buFont typeface="Arial" panose="020B0604020202020204" pitchFamily="34" charset="0"/>
              <a:buChar char="•"/>
            </a:pPr>
            <a:r>
              <a:rPr lang="en-US" dirty="0" smtClean="0">
                <a:solidFill>
                  <a:srgbClr val="003300"/>
                </a:solidFill>
              </a:rPr>
              <a:t>The Divine Mother</a:t>
            </a:r>
          </a:p>
          <a:p>
            <a:pPr marL="457200" indent="-457200">
              <a:buFont typeface="Arial" panose="020B0604020202020204" pitchFamily="34" charset="0"/>
              <a:buChar char="•"/>
            </a:pPr>
            <a:endParaRPr lang="en-US" dirty="0">
              <a:solidFill>
                <a:srgbClr val="003300"/>
              </a:solidFill>
            </a:endParaRPr>
          </a:p>
          <a:p>
            <a:pPr marL="457200" indent="-457200">
              <a:buFont typeface="Arial" panose="020B0604020202020204" pitchFamily="34" charset="0"/>
              <a:buChar char="•"/>
            </a:pPr>
            <a:r>
              <a:rPr lang="en-US" dirty="0" smtClean="0">
                <a:solidFill>
                  <a:srgbClr val="003300"/>
                </a:solidFill>
              </a:rPr>
              <a:t>Also called Devi</a:t>
            </a:r>
          </a:p>
          <a:p>
            <a:pPr marL="457200" indent="-457200">
              <a:buFont typeface="Arial" panose="020B0604020202020204" pitchFamily="34" charset="0"/>
              <a:buChar char="•"/>
            </a:pPr>
            <a:endParaRPr lang="en-US" dirty="0">
              <a:solidFill>
                <a:srgbClr val="003300"/>
              </a:solidFill>
            </a:endParaRPr>
          </a:p>
          <a:p>
            <a:pPr marL="457200" indent="-457200">
              <a:buFont typeface="Arial" panose="020B0604020202020204" pitchFamily="34" charset="0"/>
              <a:buChar char="•"/>
            </a:pPr>
            <a:r>
              <a:rPr lang="en-US" dirty="0" smtClean="0">
                <a:solidFill>
                  <a:srgbClr val="003300"/>
                </a:solidFill>
              </a:rPr>
              <a:t>Has gained a small following among western feminists</a:t>
            </a:r>
            <a:endParaRPr lang="en-US" dirty="0">
              <a:solidFill>
                <a:srgbClr val="003300"/>
              </a:solidFill>
            </a:endParaRPr>
          </a:p>
        </p:txBody>
      </p:sp>
      <p:sp>
        <p:nvSpPr>
          <p:cNvPr id="4" name="Title 3"/>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Hinduism: </a:t>
            </a:r>
            <a:r>
              <a:rPr lang="en-US" sz="3600" dirty="0" err="1" smtClean="0">
                <a:effectLst>
                  <a:outerShdw blurRad="38100" dist="38100" dir="2700000" algn="tl">
                    <a:srgbClr val="000000">
                      <a:alpha val="43137"/>
                    </a:srgbClr>
                  </a:outerShdw>
                </a:effectLst>
              </a:rPr>
              <a:t>shaktism</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232903"/>
      </p:ext>
    </p:extLst>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Buddhism: origins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sz="2000" dirty="0" smtClean="0">
                <a:solidFill>
                  <a:srgbClr val="003300"/>
                </a:solidFill>
              </a:rPr>
              <a:t>4</a:t>
            </a:r>
            <a:r>
              <a:rPr lang="en-US" sz="2000" baseline="30000" dirty="0" smtClean="0">
                <a:solidFill>
                  <a:srgbClr val="003300"/>
                </a:solidFill>
              </a:rPr>
              <a:t>th</a:t>
            </a:r>
            <a:r>
              <a:rPr lang="en-US" sz="2000" dirty="0" smtClean="0">
                <a:solidFill>
                  <a:srgbClr val="003300"/>
                </a:solidFill>
              </a:rPr>
              <a:t> Century BC</a:t>
            </a:r>
          </a:p>
          <a:p>
            <a:pPr>
              <a:buFont typeface="Arial" panose="020B0604020202020204" pitchFamily="34" charset="0"/>
              <a:buChar char="•"/>
            </a:pPr>
            <a:r>
              <a:rPr lang="en-US" sz="2000" dirty="0" smtClean="0">
                <a:solidFill>
                  <a:srgbClr val="003300"/>
                </a:solidFill>
              </a:rPr>
              <a:t>Siddhartha Gautama</a:t>
            </a:r>
          </a:p>
          <a:p>
            <a:pPr>
              <a:buFont typeface="Arial" panose="020B0604020202020204" pitchFamily="34" charset="0"/>
              <a:buChar char="•"/>
            </a:pPr>
            <a:r>
              <a:rPr lang="en-US" sz="2000" dirty="0" smtClean="0">
                <a:solidFill>
                  <a:srgbClr val="003300"/>
                </a:solidFill>
              </a:rPr>
              <a:t>The four signs:</a:t>
            </a:r>
          </a:p>
          <a:p>
            <a:pPr lvl="2">
              <a:buFont typeface="Arial" panose="020B0604020202020204" pitchFamily="34" charset="0"/>
              <a:buChar char="•"/>
            </a:pPr>
            <a:r>
              <a:rPr lang="en-US" sz="2000" dirty="0" smtClean="0">
                <a:solidFill>
                  <a:srgbClr val="003300"/>
                </a:solidFill>
              </a:rPr>
              <a:t>Old Man</a:t>
            </a:r>
          </a:p>
          <a:p>
            <a:pPr lvl="2">
              <a:buFont typeface="Arial" panose="020B0604020202020204" pitchFamily="34" charset="0"/>
              <a:buChar char="•"/>
            </a:pPr>
            <a:r>
              <a:rPr lang="en-US" sz="2000" dirty="0" smtClean="0">
                <a:solidFill>
                  <a:srgbClr val="003300"/>
                </a:solidFill>
              </a:rPr>
              <a:t>Sick Man</a:t>
            </a:r>
          </a:p>
          <a:p>
            <a:pPr lvl="2">
              <a:buFont typeface="Arial" panose="020B0604020202020204" pitchFamily="34" charset="0"/>
              <a:buChar char="•"/>
            </a:pPr>
            <a:r>
              <a:rPr lang="en-US" sz="2000" dirty="0" smtClean="0">
                <a:solidFill>
                  <a:srgbClr val="003300"/>
                </a:solidFill>
              </a:rPr>
              <a:t>An Ascetic</a:t>
            </a:r>
          </a:p>
          <a:p>
            <a:pPr lvl="2">
              <a:buFont typeface="Arial" panose="020B0604020202020204" pitchFamily="34" charset="0"/>
              <a:buChar char="•"/>
            </a:pPr>
            <a:r>
              <a:rPr lang="en-US" sz="2000" dirty="0" smtClean="0">
                <a:solidFill>
                  <a:srgbClr val="003300"/>
                </a:solidFill>
              </a:rPr>
              <a:t>A Corpse</a:t>
            </a:r>
          </a:p>
          <a:p>
            <a:pPr>
              <a:buFont typeface="Arial" panose="020B0604020202020204" pitchFamily="34" charset="0"/>
              <a:buChar char="•"/>
            </a:pPr>
            <a:r>
              <a:rPr lang="en-US" sz="2000" dirty="0" smtClean="0">
                <a:solidFill>
                  <a:srgbClr val="003300"/>
                </a:solidFill>
              </a:rPr>
              <a:t>A Six Year Journey</a:t>
            </a:r>
            <a:endParaRPr lang="en-US" sz="2000" dirty="0">
              <a:solidFill>
                <a:srgbClr val="0033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0" y="1143000"/>
            <a:ext cx="3810000" cy="29908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35200773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blipFill dpi="0" rotWithShape="1">
            <a:blip r:embed="rId2">
              <a:alphaModFix amt="25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Buddhism: noble truths</a:t>
            </a:r>
            <a:endParaRPr lang="en-US" sz="3600" dirty="0">
              <a:effectLst>
                <a:outerShdw blurRad="38100" dist="38100" dir="2700000" algn="tl">
                  <a:srgbClr val="000000">
                    <a:alpha val="43137"/>
                  </a:srgbClr>
                </a:outerShdw>
              </a:effectLst>
            </a:endParaRPr>
          </a:p>
        </p:txBody>
      </p:sp>
      <p:sp>
        <p:nvSpPr>
          <p:cNvPr id="5" name="TextBox 4"/>
          <p:cNvSpPr txBox="1"/>
          <p:nvPr/>
        </p:nvSpPr>
        <p:spPr>
          <a:xfrm>
            <a:off x="0" y="1143000"/>
            <a:ext cx="9196748" cy="2839239"/>
          </a:xfrm>
          <a:prstGeom prst="rect">
            <a:avLst/>
          </a:prstGeom>
          <a:noFill/>
        </p:spPr>
        <p:txBody>
          <a:bodyPr wrap="none" rtlCol="0">
            <a:spAutoFit/>
          </a:bodyPr>
          <a:lstStyle/>
          <a:p>
            <a:r>
              <a:rPr lang="en-US" sz="2550" i="1" u="sng" dirty="0" smtClean="0">
                <a:latin typeface="Algerian" panose="04020705040A02060702" pitchFamily="82" charset="0"/>
              </a:rPr>
              <a:t>Suffering (Dukkha)</a:t>
            </a:r>
          </a:p>
          <a:p>
            <a:endParaRPr lang="en-US" sz="2550" i="1" u="sng" dirty="0" smtClean="0">
              <a:latin typeface="Algerian" panose="04020705040A02060702" pitchFamily="82" charset="0"/>
            </a:endParaRPr>
          </a:p>
          <a:p>
            <a:r>
              <a:rPr lang="en-US" sz="2550" i="1" dirty="0">
                <a:latin typeface="Algerian" panose="04020705040A02060702" pitchFamily="82" charset="0"/>
              </a:rPr>
              <a:t>	</a:t>
            </a:r>
            <a:r>
              <a:rPr lang="en-US" sz="2550" i="1" u="sng" dirty="0" smtClean="0">
                <a:latin typeface="Algerian" panose="04020705040A02060702" pitchFamily="82" charset="0"/>
              </a:rPr>
              <a:t>Ignorance (The Cause of Dukkha)</a:t>
            </a:r>
          </a:p>
          <a:p>
            <a:endParaRPr lang="en-US" sz="2550" i="1" dirty="0" smtClean="0">
              <a:latin typeface="Algerian" panose="04020705040A02060702" pitchFamily="82" charset="0"/>
            </a:endParaRPr>
          </a:p>
          <a:p>
            <a:r>
              <a:rPr lang="en-US" sz="2550" i="1" dirty="0">
                <a:latin typeface="Algerian" panose="04020705040A02060702" pitchFamily="82" charset="0"/>
              </a:rPr>
              <a:t>	</a:t>
            </a:r>
            <a:r>
              <a:rPr lang="en-US" sz="2550" i="1" dirty="0" smtClean="0">
                <a:latin typeface="Algerian" panose="04020705040A02060702" pitchFamily="82" charset="0"/>
              </a:rPr>
              <a:t>	</a:t>
            </a:r>
            <a:r>
              <a:rPr lang="en-US" sz="2550" i="1" u="sng" dirty="0" smtClean="0">
                <a:latin typeface="Algerian" panose="04020705040A02060702" pitchFamily="82" charset="0"/>
              </a:rPr>
              <a:t>Cessation of Suffering (Nirvana)</a:t>
            </a:r>
          </a:p>
          <a:p>
            <a:endParaRPr lang="en-US" sz="2550" i="1" u="sng" dirty="0" smtClean="0">
              <a:latin typeface="Algerian" panose="04020705040A02060702" pitchFamily="82" charset="0"/>
            </a:endParaRPr>
          </a:p>
          <a:p>
            <a:r>
              <a:rPr lang="en-US" sz="2550" i="1" dirty="0">
                <a:latin typeface="Algerian" panose="04020705040A02060702" pitchFamily="82" charset="0"/>
              </a:rPr>
              <a:t>	</a:t>
            </a:r>
            <a:r>
              <a:rPr lang="en-US" sz="2550" i="1" dirty="0" smtClean="0">
                <a:latin typeface="Algerian" panose="04020705040A02060702" pitchFamily="82" charset="0"/>
              </a:rPr>
              <a:t>		</a:t>
            </a:r>
            <a:r>
              <a:rPr lang="en-US" sz="2550" i="1" u="sng" dirty="0" smtClean="0">
                <a:latin typeface="Algerian" panose="04020705040A02060702" pitchFamily="82" charset="0"/>
              </a:rPr>
              <a:t>The Middle Way (The Eightfold Path)</a:t>
            </a:r>
            <a:endParaRPr lang="en-US" sz="2550" dirty="0">
              <a:latin typeface="Algerian" panose="04020705040A02060702" pitchFamily="82" charset="0"/>
            </a:endParaRPr>
          </a:p>
        </p:txBody>
      </p:sp>
    </p:spTree>
    <p:extLst>
      <p:ext uri="{BB962C8B-B14F-4D97-AF65-F5344CB8AC3E}">
        <p14:creationId xmlns:p14="http://schemas.microsoft.com/office/powerpoint/2010/main" val="117291447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150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p:cTn id="15"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p:cTn id="23"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p:cTn id="31" dur="1000" fill="hold"/>
                                        <p:tgtEl>
                                          <p:spTgt spid="5">
                                            <p:txEl>
                                              <p:pRg st="6" end="6"/>
                                            </p:txEl>
                                          </p:spTgt>
                                        </p:tgtEl>
                                        <p:attrNameLst>
                                          <p:attrName>ppt_w</p:attrName>
                                        </p:attrNameLst>
                                      </p:cBhvr>
                                      <p:tavLst>
                                        <p:tav tm="0">
                                          <p:val>
                                            <p:fltVal val="0"/>
                                          </p:val>
                                        </p:tav>
                                        <p:tav tm="100000">
                                          <p:val>
                                            <p:strVal val="#ppt_w"/>
                                          </p:val>
                                        </p:tav>
                                      </p:tavLst>
                                    </p:anim>
                                    <p:anim calcmode="lin" valueType="num">
                                      <p:cBhvr>
                                        <p:cTn id="32" dur="1000" fill="hold"/>
                                        <p:tgtEl>
                                          <p:spTgt spid="5">
                                            <p:txEl>
                                              <p:pRg st="6" end="6"/>
                                            </p:txEl>
                                          </p:spTgt>
                                        </p:tgtEl>
                                        <p:attrNameLst>
                                          <p:attrName>ppt_h</p:attrName>
                                        </p:attrNameLst>
                                      </p:cBhvr>
                                      <p:tavLst>
                                        <p:tav tm="0">
                                          <p:val>
                                            <p:fltVal val="0"/>
                                          </p:val>
                                        </p:tav>
                                        <p:tav tm="100000">
                                          <p:val>
                                            <p:strVal val="#ppt_h"/>
                                          </p:val>
                                        </p:tav>
                                      </p:tavLst>
                                    </p:anim>
                                    <p:anim calcmode="lin" valueType="num">
                                      <p:cBhvr>
                                        <p:cTn id="33" dur="1000" fill="hold"/>
                                        <p:tgtEl>
                                          <p:spTgt spid="5">
                                            <p:txEl>
                                              <p:pRg st="6" end="6"/>
                                            </p:txEl>
                                          </p:spTgt>
                                        </p:tgtEl>
                                        <p:attrNameLst>
                                          <p:attrName>style.rotation</p:attrName>
                                        </p:attrNameLst>
                                      </p:cBhvr>
                                      <p:tavLst>
                                        <p:tav tm="0">
                                          <p:val>
                                            <p:fltVal val="90"/>
                                          </p:val>
                                        </p:tav>
                                        <p:tav tm="100000">
                                          <p:val>
                                            <p:fltVal val="0"/>
                                          </p:val>
                                        </p:tav>
                                      </p:tavLst>
                                    </p:anim>
                                    <p:animEffect transition="in" filter="fade">
                                      <p:cBhvr>
                                        <p:cTn id="34" dur="1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47069287"/>
      </p:ext>
    </p:extLst>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Buddhism: Theravada</a:t>
            </a:r>
            <a:endParaRPr lang="en-US" sz="36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86200" y="3200400"/>
            <a:ext cx="4975225" cy="3316816"/>
          </a:xfrm>
          <a:effectLst>
            <a:outerShdw blurRad="50800" dist="190500" dir="13500000" algn="br" rotWithShape="0">
              <a:prstClr val="black">
                <a:alpha val="40000"/>
              </a:prstClr>
            </a:outerShdw>
          </a:effectLst>
        </p:spPr>
      </p:pic>
      <p:sp>
        <p:nvSpPr>
          <p:cNvPr id="4" name="Text Placeholder 3"/>
          <p:cNvSpPr>
            <a:spLocks noGrp="1"/>
          </p:cNvSpPr>
          <p:nvPr>
            <p:ph type="body" sz="half" idx="2"/>
          </p:nvPr>
        </p:nvSpPr>
        <p:spPr/>
        <p:txBody>
          <a:bodyPr>
            <a:normAutofit/>
          </a:bodyPr>
          <a:lstStyle/>
          <a:p>
            <a:r>
              <a:rPr lang="en-US" sz="2000" dirty="0" smtClean="0"/>
              <a:t>The Path of the Elders</a:t>
            </a:r>
            <a:endParaRPr lang="en-US" sz="2000" dirty="0"/>
          </a:p>
        </p:txBody>
      </p:sp>
    </p:spTree>
    <p:extLst>
      <p:ext uri="{BB962C8B-B14F-4D97-AF65-F5344CB8AC3E}">
        <p14:creationId xmlns:p14="http://schemas.microsoft.com/office/powerpoint/2010/main" val="651612683"/>
      </p:ext>
    </p:extLst>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Buddhism: Mahayana</a:t>
            </a:r>
            <a:endParaRPr lang="en-US" sz="36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0" y="3581400"/>
            <a:ext cx="4270914" cy="2799017"/>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p:txBody>
          <a:bodyPr>
            <a:normAutofit/>
          </a:bodyPr>
          <a:lstStyle/>
          <a:p>
            <a:r>
              <a:rPr lang="en-US" sz="2000" dirty="0" smtClean="0"/>
              <a:t>The Larger Way</a:t>
            </a:r>
            <a:endParaRPr lang="en-US" sz="2000" dirty="0"/>
          </a:p>
        </p:txBody>
      </p:sp>
    </p:spTree>
    <p:extLst>
      <p:ext uri="{BB962C8B-B14F-4D97-AF65-F5344CB8AC3E}">
        <p14:creationId xmlns:p14="http://schemas.microsoft.com/office/powerpoint/2010/main" val="2372244834"/>
      </p:ext>
    </p:extLst>
  </p:cSld>
  <p:clrMapOvr>
    <a:masterClrMapping/>
  </p:clrMapOvr>
  <p:transition spd="med">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Buddhism: Vajrayana</a:t>
            </a:r>
            <a:endParaRPr lang="en-US" sz="36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08688" y="2619375"/>
            <a:ext cx="3289048" cy="3324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 Placeholder 3"/>
          <p:cNvSpPr>
            <a:spLocks noGrp="1"/>
          </p:cNvSpPr>
          <p:nvPr>
            <p:ph type="body" sz="half" idx="2"/>
          </p:nvPr>
        </p:nvSpPr>
        <p:spPr/>
        <p:txBody>
          <a:bodyPr>
            <a:normAutofit/>
          </a:bodyPr>
          <a:lstStyle/>
          <a:p>
            <a:r>
              <a:rPr lang="en-US" sz="2000" dirty="0" smtClean="0"/>
              <a:t>The Diamond Way</a:t>
            </a:r>
            <a:endParaRPr lang="en-US" sz="2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2450"/>
            <a:ext cx="9144000" cy="5753100"/>
          </a:xfrm>
          <a:prstGeom prst="rect">
            <a:avLst/>
          </a:prstGeom>
        </p:spPr>
      </p:pic>
    </p:spTree>
    <p:extLst>
      <p:ext uri="{BB962C8B-B14F-4D97-AF65-F5344CB8AC3E}">
        <p14:creationId xmlns:p14="http://schemas.microsoft.com/office/powerpoint/2010/main" val="389320363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5" fill="hold" nodeType="clickEffect">
                                  <p:stCondLst>
                                    <p:cond delay="0"/>
                                  </p:stCondLst>
                                  <p:childTnLst>
                                    <p:animEffect transition="out" filter="randombar(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effectLst>
                  <a:outerShdw blurRad="38100" dist="38100" dir="2700000" algn="tl">
                    <a:srgbClr val="000000">
                      <a:alpha val="43137"/>
                    </a:srgbClr>
                  </a:outerShdw>
                </a:effectLst>
              </a:rPr>
              <a:t>Swami </a:t>
            </a:r>
            <a:r>
              <a:rPr lang="en-US" sz="3200" dirty="0" err="1" smtClean="0">
                <a:effectLst>
                  <a:outerShdw blurRad="38100" dist="38100" dir="2700000" algn="tl">
                    <a:srgbClr val="000000">
                      <a:alpha val="43137"/>
                    </a:srgbClr>
                  </a:outerShdw>
                </a:effectLst>
              </a:rPr>
              <a:t>vivikenanda</a:t>
            </a:r>
            <a:endParaRPr lang="en-US" sz="3200" dirty="0">
              <a:effectLst>
                <a:outerShdw blurRad="38100" dist="38100" dir="2700000" algn="tl">
                  <a:srgbClr val="000000">
                    <a:alpha val="43137"/>
                  </a:srgbClr>
                </a:outerShdw>
              </a:effectLst>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18955" y="2619375"/>
            <a:ext cx="3068515" cy="33242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 Placeholder 3"/>
          <p:cNvSpPr>
            <a:spLocks noGrp="1"/>
          </p:cNvSpPr>
          <p:nvPr>
            <p:ph type="body" sz="half" idx="2"/>
          </p:nvPr>
        </p:nvSpPr>
        <p:spPr/>
        <p:txBody>
          <a:bodyPr/>
          <a:lstStyle/>
          <a:p>
            <a:r>
              <a:rPr lang="en-US" dirty="0" smtClean="0"/>
              <a:t>Hindu Counter Mission (1893)</a:t>
            </a:r>
            <a:endParaRPr lang="en-US" dirty="0"/>
          </a:p>
        </p:txBody>
      </p:sp>
    </p:spTree>
    <p:extLst>
      <p:ext uri="{BB962C8B-B14F-4D97-AF65-F5344CB8AC3E}">
        <p14:creationId xmlns:p14="http://schemas.microsoft.com/office/powerpoint/2010/main" val="2462977252"/>
      </p:ext>
    </p:extLst>
  </p:cSld>
  <p:clrMapOvr>
    <a:masterClrMapping/>
  </p:clrMapOvr>
  <p:transition spd="med">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effectLst>
                  <a:outerShdw blurRad="38100" dist="38100" dir="2700000" algn="tl">
                    <a:srgbClr val="000000">
                      <a:alpha val="43137"/>
                    </a:srgbClr>
                  </a:outerShdw>
                </a:effectLst>
              </a:rPr>
              <a:t>A word on Taoism</a:t>
            </a: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marL="0" indent="0"/>
            <a:r>
              <a:rPr lang="en-US" i="1" dirty="0" smtClean="0"/>
              <a:t>The Tao is:</a:t>
            </a:r>
            <a:endParaRPr lang="en-US" b="0" i="1" dirty="0"/>
          </a:p>
          <a:p>
            <a:pPr>
              <a:buFont typeface="+mj-lt"/>
              <a:buAutoNum type="arabicPeriod"/>
            </a:pPr>
            <a:r>
              <a:rPr lang="en-US" b="0" dirty="0" smtClean="0"/>
              <a:t>The </a:t>
            </a:r>
            <a:r>
              <a:rPr lang="en-US" b="0" dirty="0"/>
              <a:t>source of </a:t>
            </a:r>
            <a:r>
              <a:rPr lang="en-US" b="0" dirty="0" smtClean="0"/>
              <a:t>creation</a:t>
            </a:r>
          </a:p>
          <a:p>
            <a:pPr>
              <a:buFont typeface="+mj-lt"/>
              <a:buAutoNum type="arabicPeriod"/>
            </a:pPr>
            <a:r>
              <a:rPr lang="en-US" b="0" dirty="0" smtClean="0"/>
              <a:t>The ultimate</a:t>
            </a:r>
          </a:p>
          <a:p>
            <a:pPr>
              <a:buFont typeface="+mj-lt"/>
              <a:buAutoNum type="arabicPeriod"/>
            </a:pPr>
            <a:r>
              <a:rPr lang="en-US" b="0" dirty="0" smtClean="0"/>
              <a:t>The </a:t>
            </a:r>
            <a:r>
              <a:rPr lang="en-US" b="0" dirty="0"/>
              <a:t>inexpressible and </a:t>
            </a:r>
            <a:r>
              <a:rPr lang="en-US" b="0" dirty="0" smtClean="0"/>
              <a:t>indefinable</a:t>
            </a:r>
          </a:p>
          <a:p>
            <a:pPr>
              <a:buFont typeface="+mj-lt"/>
              <a:buAutoNum type="arabicPeriod"/>
            </a:pPr>
            <a:r>
              <a:rPr lang="en-US" b="0" dirty="0" smtClean="0"/>
              <a:t>The unnamable</a:t>
            </a:r>
          </a:p>
          <a:p>
            <a:pPr>
              <a:buFont typeface="+mj-lt"/>
              <a:buAutoNum type="arabicPeriod"/>
            </a:pPr>
            <a:r>
              <a:rPr lang="en-US" b="0" dirty="0"/>
              <a:t>T</a:t>
            </a:r>
            <a:r>
              <a:rPr lang="en-US" b="0" dirty="0" smtClean="0"/>
              <a:t>he </a:t>
            </a:r>
            <a:r>
              <a:rPr lang="en-US" b="0" dirty="0"/>
              <a:t>natural universe as a </a:t>
            </a:r>
            <a:r>
              <a:rPr lang="en-US" b="0" dirty="0" smtClean="0"/>
              <a:t>whole</a:t>
            </a:r>
          </a:p>
          <a:p>
            <a:pPr>
              <a:buFont typeface="+mj-lt"/>
              <a:buAutoNum type="arabicPeriod"/>
            </a:pPr>
            <a:r>
              <a:rPr lang="en-US" b="0" dirty="0" smtClean="0"/>
              <a:t>The </a:t>
            </a:r>
            <a:r>
              <a:rPr lang="en-US" b="0" dirty="0"/>
              <a:t>way of </a:t>
            </a:r>
            <a:r>
              <a:rPr lang="en-US" b="0" dirty="0" smtClean="0"/>
              <a:t>nature </a:t>
            </a:r>
            <a:r>
              <a:rPr lang="en-US" b="0" dirty="0"/>
              <a:t>as a </a:t>
            </a:r>
            <a:r>
              <a:rPr lang="en-US" b="0" dirty="0" smtClean="0"/>
              <a:t>whole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7400" y="1219200"/>
            <a:ext cx="2286000" cy="2286000"/>
          </a:xfrm>
          <a:prstGeom prst="rect">
            <a:avLst/>
          </a:prstGeom>
        </p:spPr>
      </p:pic>
      <p:sp>
        <p:nvSpPr>
          <p:cNvPr id="5" name="TextBox 4"/>
          <p:cNvSpPr txBox="1"/>
          <p:nvPr/>
        </p:nvSpPr>
        <p:spPr>
          <a:xfrm>
            <a:off x="3505200" y="5257800"/>
            <a:ext cx="5485091" cy="1200329"/>
          </a:xfrm>
          <a:prstGeom prst="rect">
            <a:avLst/>
          </a:prstGeom>
          <a:noFill/>
        </p:spPr>
        <p:txBody>
          <a:bodyPr wrap="none" rtlCol="0">
            <a:spAutoFit/>
          </a:bodyPr>
          <a:lstStyle/>
          <a:p>
            <a:r>
              <a:rPr lang="en-US" dirty="0" smtClean="0"/>
              <a:t>The journey of a thousand miles begins with a </a:t>
            </a:r>
          </a:p>
          <a:p>
            <a:r>
              <a:rPr lang="en-US" dirty="0" smtClean="0"/>
              <a:t>single step. Yet, along the way if you do not vary</a:t>
            </a:r>
          </a:p>
          <a:p>
            <a:r>
              <a:rPr lang="en-US" dirty="0"/>
              <a:t>y</a:t>
            </a:r>
            <a:r>
              <a:rPr lang="en-US" dirty="0" smtClean="0"/>
              <a:t>our direction you may end up where you are heading.</a:t>
            </a:r>
          </a:p>
          <a:p>
            <a:pPr algn="r"/>
            <a:r>
              <a:rPr lang="en-US" sz="1600" dirty="0" smtClean="0"/>
              <a:t>-Lao Tzu</a:t>
            </a:r>
            <a:endParaRPr lang="en-US" sz="1600" dirty="0"/>
          </a:p>
        </p:txBody>
      </p:sp>
    </p:spTree>
    <p:extLst>
      <p:ext uri="{BB962C8B-B14F-4D97-AF65-F5344CB8AC3E}">
        <p14:creationId xmlns:p14="http://schemas.microsoft.com/office/powerpoint/2010/main" val="152673067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652">
                                          <p:stCondLst>
                                            <p:cond delay="0"/>
                                          </p:stCondLst>
                                        </p:cTn>
                                        <p:tgtEl>
                                          <p:spTgt spid="4"/>
                                        </p:tgtEl>
                                      </p:cBhvr>
                                    </p:animEffect>
                                    <p:anim calcmode="lin" valueType="num">
                                      <p:cBhvr>
                                        <p:cTn id="8" dur="2050"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747"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747" tmFilter="0, 0; 0.125,0.2665; 0.25,0.4; 0.375,0.465; 0.5,0.5;  0.625,0.535; 0.75,0.6; 0.875,0.7335; 1,1">
                                          <p:stCondLst>
                                            <p:cond delay="747"/>
                                          </p:stCondLst>
                                        </p:cTn>
                                        <p:tgtEl>
                                          <p:spTgt spid="4"/>
                                        </p:tgtEl>
                                        <p:attrNameLst>
                                          <p:attrName>ppt_y</p:attrName>
                                        </p:attrNameLst>
                                      </p:cBhvr>
                                      <p:tavLst>
                                        <p:tav tm="0" fmla="#ppt_y-sin(pi*$)/9">
                                          <p:val>
                                            <p:fltVal val="0"/>
                                          </p:val>
                                        </p:tav>
                                        <p:tav tm="100000">
                                          <p:val>
                                            <p:fltVal val="1"/>
                                          </p:val>
                                        </p:tav>
                                      </p:tavLst>
                                    </p:anim>
                                    <p:anim calcmode="lin" valueType="num">
                                      <p:cBhvr>
                                        <p:cTn id="11" dur="373" tmFilter="0, 0; 0.125,0.2665; 0.25,0.4; 0.375,0.465; 0.5,0.5;  0.625,0.535; 0.75,0.6; 0.875,0.7335; 1,1">
                                          <p:stCondLst>
                                            <p:cond delay="1490"/>
                                          </p:stCondLst>
                                        </p:cTn>
                                        <p:tgtEl>
                                          <p:spTgt spid="4"/>
                                        </p:tgtEl>
                                        <p:attrNameLst>
                                          <p:attrName>ppt_y</p:attrName>
                                        </p:attrNameLst>
                                      </p:cBhvr>
                                      <p:tavLst>
                                        <p:tav tm="0" fmla="#ppt_y-sin(pi*$)/27">
                                          <p:val>
                                            <p:fltVal val="0"/>
                                          </p:val>
                                        </p:tav>
                                        <p:tav tm="100000">
                                          <p:val>
                                            <p:fltVal val="1"/>
                                          </p:val>
                                        </p:tav>
                                      </p:tavLst>
                                    </p:anim>
                                    <p:anim calcmode="lin" valueType="num">
                                      <p:cBhvr>
                                        <p:cTn id="12" dur="185" tmFilter="0, 0; 0.125,0.2665; 0.25,0.4; 0.375,0.465; 0.5,0.5;  0.625,0.535; 0.75,0.6; 0.875,0.7335; 1,1">
                                          <p:stCondLst>
                                            <p:cond delay="1863"/>
                                          </p:stCondLst>
                                        </p:cTn>
                                        <p:tgtEl>
                                          <p:spTgt spid="4"/>
                                        </p:tgtEl>
                                        <p:attrNameLst>
                                          <p:attrName>ppt_y</p:attrName>
                                        </p:attrNameLst>
                                      </p:cBhvr>
                                      <p:tavLst>
                                        <p:tav tm="0" fmla="#ppt_y-sin(pi*$)/81">
                                          <p:val>
                                            <p:fltVal val="0"/>
                                          </p:val>
                                        </p:tav>
                                        <p:tav tm="100000">
                                          <p:val>
                                            <p:fltVal val="1"/>
                                          </p:val>
                                        </p:tav>
                                      </p:tavLst>
                                    </p:anim>
                                    <p:animScale>
                                      <p:cBhvr>
                                        <p:cTn id="13" dur="29">
                                          <p:stCondLst>
                                            <p:cond delay="731"/>
                                          </p:stCondLst>
                                        </p:cTn>
                                        <p:tgtEl>
                                          <p:spTgt spid="4"/>
                                        </p:tgtEl>
                                      </p:cBhvr>
                                      <p:to x="100000" y="60000"/>
                                    </p:animScale>
                                    <p:animScale>
                                      <p:cBhvr>
                                        <p:cTn id="14" dur="187" decel="50000">
                                          <p:stCondLst>
                                            <p:cond delay="761"/>
                                          </p:stCondLst>
                                        </p:cTn>
                                        <p:tgtEl>
                                          <p:spTgt spid="4"/>
                                        </p:tgtEl>
                                      </p:cBhvr>
                                      <p:to x="100000" y="100000"/>
                                    </p:animScale>
                                    <p:animScale>
                                      <p:cBhvr>
                                        <p:cTn id="15" dur="29">
                                          <p:stCondLst>
                                            <p:cond delay="1476"/>
                                          </p:stCondLst>
                                        </p:cTn>
                                        <p:tgtEl>
                                          <p:spTgt spid="4"/>
                                        </p:tgtEl>
                                      </p:cBhvr>
                                      <p:to x="100000" y="80000"/>
                                    </p:animScale>
                                    <p:animScale>
                                      <p:cBhvr>
                                        <p:cTn id="16" dur="187" decel="50000">
                                          <p:stCondLst>
                                            <p:cond delay="1505"/>
                                          </p:stCondLst>
                                        </p:cTn>
                                        <p:tgtEl>
                                          <p:spTgt spid="4"/>
                                        </p:tgtEl>
                                      </p:cBhvr>
                                      <p:to x="100000" y="100000"/>
                                    </p:animScale>
                                    <p:animScale>
                                      <p:cBhvr>
                                        <p:cTn id="17" dur="29">
                                          <p:stCondLst>
                                            <p:cond delay="1847"/>
                                          </p:stCondLst>
                                        </p:cTn>
                                        <p:tgtEl>
                                          <p:spTgt spid="4"/>
                                        </p:tgtEl>
                                      </p:cBhvr>
                                      <p:to x="100000" y="90000"/>
                                    </p:animScale>
                                    <p:animScale>
                                      <p:cBhvr>
                                        <p:cTn id="18" dur="187" decel="50000">
                                          <p:stCondLst>
                                            <p:cond delay="1876"/>
                                          </p:stCondLst>
                                        </p:cTn>
                                        <p:tgtEl>
                                          <p:spTgt spid="4"/>
                                        </p:tgtEl>
                                      </p:cBhvr>
                                      <p:to x="100000" y="100000"/>
                                    </p:animScale>
                                    <p:animScale>
                                      <p:cBhvr>
                                        <p:cTn id="19" dur="29">
                                          <p:stCondLst>
                                            <p:cond delay="2034"/>
                                          </p:stCondLst>
                                        </p:cTn>
                                        <p:tgtEl>
                                          <p:spTgt spid="4"/>
                                        </p:tgtEl>
                                      </p:cBhvr>
                                      <p:to x="100000" y="95000"/>
                                    </p:animScale>
                                    <p:animScale>
                                      <p:cBhvr>
                                        <p:cTn id="20" dur="187" decel="50000">
                                          <p:stCondLst>
                                            <p:cond delay="2063"/>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65760"/>
            <a:ext cx="7711440" cy="548640"/>
          </a:xfrm>
        </p:spPr>
        <p:txBody>
          <a:bodyPr/>
          <a:lstStyle/>
          <a:p>
            <a:r>
              <a:rPr lang="en-US" sz="3600" dirty="0" smtClean="0">
                <a:effectLst>
                  <a:outerShdw blurRad="38100" dist="38100" dir="2700000" algn="tl">
                    <a:srgbClr val="000000">
                      <a:alpha val="43137"/>
                    </a:srgbClr>
                  </a:outerShdw>
                </a:effectLst>
              </a:rPr>
              <a:t>God is distinct from his creation</a:t>
            </a:r>
            <a:endParaRPr lang="en-US"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baseline="30000" dirty="0" smtClean="0"/>
              <a:t>19</a:t>
            </a:r>
            <a:r>
              <a:rPr lang="en-US" baseline="30000" dirty="0"/>
              <a:t> </a:t>
            </a:r>
            <a:r>
              <a:rPr lang="en-US" b="0" dirty="0"/>
              <a:t>For what can be known about God is plain to them, because God has shown it to them. </a:t>
            </a:r>
            <a:r>
              <a:rPr lang="en-US" baseline="30000" dirty="0"/>
              <a:t>20 </a:t>
            </a:r>
            <a:r>
              <a:rPr lang="en-US" b="0" dirty="0"/>
              <a:t>For his invisible attributes, namely, his eternal power and divine nature, have been clearly perceived, ever since the creation of the world</a:t>
            </a:r>
            <a:r>
              <a:rPr lang="en-US" b="0" dirty="0" smtClean="0"/>
              <a:t>,</a:t>
            </a:r>
            <a:r>
              <a:rPr lang="en-US" b="0" dirty="0"/>
              <a:t> in the things that have been made. So they are without excuse. </a:t>
            </a:r>
            <a:r>
              <a:rPr lang="en-US" baseline="30000" dirty="0"/>
              <a:t>21 </a:t>
            </a:r>
            <a:r>
              <a:rPr lang="en-US" b="0" dirty="0"/>
              <a:t>For although they knew God, they did not honor him as God or give thanks to him, but </a:t>
            </a:r>
            <a:r>
              <a:rPr lang="en-US" b="0" dirty="0" smtClean="0"/>
              <a:t>they became </a:t>
            </a:r>
            <a:r>
              <a:rPr lang="en-US" b="0" dirty="0"/>
              <a:t>futile in their thinking, and their foolish hearts were darkened.</a:t>
            </a:r>
            <a:r>
              <a:rPr lang="en-US" baseline="30000" dirty="0"/>
              <a:t>22 </a:t>
            </a:r>
            <a:r>
              <a:rPr lang="en-US" b="0" dirty="0"/>
              <a:t>Claiming to be wise, they became fools, </a:t>
            </a:r>
            <a:r>
              <a:rPr lang="en-US" baseline="30000" dirty="0"/>
              <a:t>23 </a:t>
            </a:r>
            <a:r>
              <a:rPr lang="en-US" b="0" dirty="0"/>
              <a:t>and exchanged the glory of the immortal God for images resembling mortal man and birds and animals and creeping things.</a:t>
            </a:r>
          </a:p>
          <a:p>
            <a:r>
              <a:rPr lang="en-US" b="0" dirty="0"/>
              <a:t>Romans </a:t>
            </a:r>
            <a:r>
              <a:rPr lang="en-US" b="0" dirty="0" smtClean="0"/>
              <a:t>1:19-23 English </a:t>
            </a:r>
            <a:r>
              <a:rPr lang="en-US" b="0" dirty="0"/>
              <a:t>Standard Version (ESV)</a:t>
            </a:r>
          </a:p>
          <a:p>
            <a:endParaRPr lang="en-US" dirty="0"/>
          </a:p>
        </p:txBody>
      </p:sp>
    </p:spTree>
    <p:extLst>
      <p:ext uri="{BB962C8B-B14F-4D97-AF65-F5344CB8AC3E}">
        <p14:creationId xmlns:p14="http://schemas.microsoft.com/office/powerpoint/2010/main" val="1719462103"/>
      </p:ext>
    </p:extLst>
  </p:cSld>
  <p:clrMapOvr>
    <a:masterClrMapping/>
  </p:clrMapOvr>
  <p:transition spd="med">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effectLst>
                  <a:outerShdw blurRad="38100" dist="38100" dir="2700000" algn="tl">
                    <a:srgbClr val="000000">
                      <a:alpha val="43137"/>
                    </a:srgbClr>
                  </a:outerShdw>
                </a:effectLst>
              </a:rPr>
              <a:t>Jesus is our only redeemer</a:t>
            </a:r>
            <a:endParaRPr lang="en-US"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22960" y="1100628"/>
            <a:ext cx="7520940" cy="3776172"/>
          </a:xfrm>
        </p:spPr>
        <p:txBody>
          <a:bodyPr>
            <a:normAutofit/>
          </a:bodyPr>
          <a:lstStyle/>
          <a:p>
            <a:r>
              <a:rPr lang="en-US" baseline="30000" dirty="0" smtClean="0"/>
              <a:t>5</a:t>
            </a:r>
            <a:r>
              <a:rPr lang="en-US" baseline="30000" dirty="0"/>
              <a:t> </a:t>
            </a:r>
            <a:r>
              <a:rPr lang="en-US" b="0" dirty="0"/>
              <a:t>For there is one God, and there is one mediator between God and men, the </a:t>
            </a:r>
            <a:r>
              <a:rPr lang="en-US" b="0" dirty="0" smtClean="0"/>
              <a:t>man</a:t>
            </a:r>
            <a:r>
              <a:rPr lang="en-US" b="0" dirty="0"/>
              <a:t> Christ Jesus, </a:t>
            </a:r>
            <a:r>
              <a:rPr lang="en-US" baseline="30000" dirty="0"/>
              <a:t>6 </a:t>
            </a:r>
            <a:r>
              <a:rPr lang="en-US" b="0" dirty="0"/>
              <a:t>who gave himself as a ransom for all, which is the testimony given at the proper time.</a:t>
            </a:r>
          </a:p>
          <a:p>
            <a:r>
              <a:rPr lang="en-US" b="0" dirty="0"/>
              <a:t>1 Timothy </a:t>
            </a:r>
            <a:r>
              <a:rPr lang="en-US" b="0" dirty="0" smtClean="0"/>
              <a:t>2:5-6 English </a:t>
            </a:r>
            <a:r>
              <a:rPr lang="en-US" b="0" dirty="0"/>
              <a:t>Standard Version (ESV</a:t>
            </a:r>
            <a:r>
              <a:rPr lang="en-US" b="0" dirty="0" smtClean="0"/>
              <a:t>)</a:t>
            </a:r>
          </a:p>
          <a:p>
            <a:endParaRPr lang="en-US" b="0" dirty="0"/>
          </a:p>
          <a:p>
            <a:r>
              <a:rPr lang="en-US" baseline="30000" dirty="0" smtClean="0"/>
              <a:t>6</a:t>
            </a:r>
            <a:r>
              <a:rPr lang="en-US" baseline="30000" dirty="0"/>
              <a:t> </a:t>
            </a:r>
            <a:r>
              <a:rPr lang="en-US" b="0" dirty="0"/>
              <a:t>Jesus said to him, “I am the way, and the truth, and the life. No one comes to the Father except through me</a:t>
            </a:r>
            <a:r>
              <a:rPr lang="en-US" b="0" dirty="0" smtClean="0"/>
              <a:t>.”</a:t>
            </a:r>
            <a:endParaRPr lang="en-US" b="0" dirty="0"/>
          </a:p>
          <a:p>
            <a:r>
              <a:rPr lang="en-US" b="0" dirty="0"/>
              <a:t>John 14:6English Standard Version (ESV</a:t>
            </a:r>
            <a:r>
              <a:rPr lang="en-US" b="0" dirty="0" smtClean="0"/>
              <a:t>)</a:t>
            </a:r>
          </a:p>
          <a:p>
            <a:endParaRPr lang="en-US" b="0" dirty="0"/>
          </a:p>
          <a:p>
            <a:r>
              <a:rPr lang="en-US" baseline="30000" dirty="0" smtClean="0"/>
              <a:t>13</a:t>
            </a:r>
            <a:r>
              <a:rPr lang="en-US" baseline="30000" dirty="0"/>
              <a:t> </a:t>
            </a:r>
            <a:r>
              <a:rPr lang="en-US" b="0" dirty="0"/>
              <a:t>“Enter by the narrow gate. For the gate is wide and the way is </a:t>
            </a:r>
            <a:r>
              <a:rPr lang="en-US" b="0" dirty="0" smtClean="0"/>
              <a:t>easy</a:t>
            </a:r>
            <a:r>
              <a:rPr lang="en-US" b="0" dirty="0"/>
              <a:t> that leads to destruction, and those who enter by it are many</a:t>
            </a:r>
            <a:r>
              <a:rPr lang="en-US" b="0" dirty="0" smtClean="0"/>
              <a:t>.”</a:t>
            </a:r>
            <a:endParaRPr lang="en-US" b="0" dirty="0"/>
          </a:p>
          <a:p>
            <a:r>
              <a:rPr lang="en-US" b="0" dirty="0"/>
              <a:t>Matthew 7:13English Standard Version (ESV)</a:t>
            </a:r>
          </a:p>
          <a:p>
            <a:endParaRPr lang="en-US" b="0" dirty="0"/>
          </a:p>
          <a:p>
            <a:endParaRPr lang="en-US" b="0" dirty="0"/>
          </a:p>
          <a:p>
            <a:endParaRPr lang="en-US" dirty="0"/>
          </a:p>
        </p:txBody>
      </p:sp>
    </p:spTree>
    <p:extLst>
      <p:ext uri="{BB962C8B-B14F-4D97-AF65-F5344CB8AC3E}">
        <p14:creationId xmlns:p14="http://schemas.microsoft.com/office/powerpoint/2010/main" val="2197206184"/>
      </p:ext>
    </p:extLst>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990600"/>
            <a:ext cx="7239000" cy="4049393"/>
          </a:xfrm>
          <a:prstGeom prst="rect">
            <a:avLst/>
          </a:prstGeom>
          <a:blipFill dpi="0" rotWithShape="1">
            <a:blip r:embed="rId2">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46760" y="365760"/>
            <a:ext cx="7787640" cy="548640"/>
          </a:xfrm>
        </p:spPr>
        <p:txBody>
          <a:bodyPr/>
          <a:lstStyle/>
          <a:p>
            <a:r>
              <a:rPr lang="en-US" sz="3600" dirty="0" smtClean="0">
                <a:effectLst>
                  <a:outerShdw blurRad="38100" dist="38100" dir="2700000" algn="tl">
                    <a:srgbClr val="000000">
                      <a:alpha val="43137"/>
                    </a:srgbClr>
                  </a:outerShdw>
                </a:effectLst>
              </a:rPr>
              <a:t>Resurrection, not reincarnation</a:t>
            </a:r>
            <a:endParaRPr lang="en-US"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85800" y="1100628"/>
            <a:ext cx="7520940" cy="3579849"/>
          </a:xfrm>
        </p:spPr>
        <p:txBody>
          <a:bodyPr/>
          <a:lstStyle/>
          <a:p>
            <a:endParaRPr lang="en-US" sz="3200" baseline="30000" dirty="0" smtClean="0"/>
          </a:p>
          <a:p>
            <a:endParaRPr lang="en-US" sz="3200" baseline="30000" dirty="0"/>
          </a:p>
          <a:p>
            <a:pPr algn="ctr"/>
            <a:endParaRPr lang="en-US" sz="3200" baseline="30000" dirty="0" smtClean="0"/>
          </a:p>
          <a:p>
            <a:pPr algn="ctr"/>
            <a:r>
              <a:rPr lang="en-US" sz="3200" baseline="30000" dirty="0" smtClean="0"/>
              <a:t>27</a:t>
            </a:r>
            <a:r>
              <a:rPr lang="en-US" sz="3200" baseline="30000" dirty="0"/>
              <a:t> </a:t>
            </a:r>
            <a:r>
              <a:rPr lang="en-US" sz="3200" b="0" dirty="0" smtClean="0"/>
              <a:t>…it </a:t>
            </a:r>
            <a:r>
              <a:rPr lang="en-US" sz="3200" b="0" dirty="0"/>
              <a:t>is appointed for man to die </a:t>
            </a:r>
            <a:r>
              <a:rPr lang="en-US" sz="3200" b="0" dirty="0" smtClean="0"/>
              <a:t>once, and</a:t>
            </a:r>
            <a:r>
              <a:rPr lang="en-US" sz="3200" b="0" dirty="0"/>
              <a:t> after that comes </a:t>
            </a:r>
            <a:r>
              <a:rPr lang="en-US" sz="3200" b="0" dirty="0" smtClean="0"/>
              <a:t>judgment.</a:t>
            </a:r>
            <a:endParaRPr lang="en-US" sz="3200" b="0" dirty="0"/>
          </a:p>
          <a:p>
            <a:pPr algn="r"/>
            <a:r>
              <a:rPr lang="en-US" sz="2400" b="0" dirty="0"/>
              <a:t>Hebrews 9:27English Standard Version (ESV)</a:t>
            </a:r>
          </a:p>
          <a:p>
            <a:endParaRPr lang="en-US" dirty="0"/>
          </a:p>
        </p:txBody>
      </p:sp>
    </p:spTree>
    <p:extLst>
      <p:ext uri="{BB962C8B-B14F-4D97-AF65-F5344CB8AC3E}">
        <p14:creationId xmlns:p14="http://schemas.microsoft.com/office/powerpoint/2010/main" val="448837249"/>
      </p:ext>
    </p:extLst>
  </p:cSld>
  <p:clrMapOvr>
    <a:masterClrMapping/>
  </p:clrMapOvr>
  <p:transition spd="med">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z="3600" dirty="0">
                <a:effectLst>
                  <a:outerShdw blurRad="38100" dist="38100" dir="2700000" algn="tl">
                    <a:srgbClr val="000000">
                      <a:alpha val="43137"/>
                    </a:srgbClr>
                  </a:outerShdw>
                </a:effectLst>
              </a:rPr>
              <a:t>Philippians </a:t>
            </a:r>
            <a:r>
              <a:rPr lang="en-US" sz="3600" dirty="0" smtClean="0">
                <a:effectLst>
                  <a:outerShdw blurRad="38100" dist="38100" dir="2700000" algn="tl">
                    <a:srgbClr val="000000">
                      <a:alpha val="43137"/>
                    </a:srgbClr>
                  </a:outerShdw>
                </a:effectLst>
              </a:rPr>
              <a:t>3:10-11</a:t>
            </a:r>
            <a:endParaRPr lang="en-US"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2400" baseline="30000" dirty="0" smtClean="0">
                <a:solidFill>
                  <a:schemeClr val="bg1"/>
                </a:solidFill>
              </a:rPr>
              <a:t>10</a:t>
            </a:r>
            <a:r>
              <a:rPr lang="en-US" sz="2400" baseline="30000" dirty="0">
                <a:solidFill>
                  <a:schemeClr val="bg1"/>
                </a:solidFill>
              </a:rPr>
              <a:t> </a:t>
            </a:r>
            <a:r>
              <a:rPr lang="en-US" sz="2400" b="0" dirty="0">
                <a:solidFill>
                  <a:schemeClr val="bg1"/>
                </a:solidFill>
              </a:rPr>
              <a:t>that I may know him and the power of his resurrection, and may share his sufferings, becoming like him in his death, </a:t>
            </a:r>
            <a:r>
              <a:rPr lang="en-US" sz="2400" baseline="30000" dirty="0">
                <a:solidFill>
                  <a:schemeClr val="bg1"/>
                </a:solidFill>
              </a:rPr>
              <a:t>11 </a:t>
            </a:r>
            <a:r>
              <a:rPr lang="en-US" sz="2400" b="0" dirty="0">
                <a:solidFill>
                  <a:schemeClr val="bg1"/>
                </a:solidFill>
              </a:rPr>
              <a:t>that by any means possible I </a:t>
            </a:r>
            <a:r>
              <a:rPr lang="en-US" sz="2400" b="0" dirty="0" smtClean="0">
                <a:solidFill>
                  <a:schemeClr val="bg1"/>
                </a:solidFill>
              </a:rPr>
              <a:t>may attain </a:t>
            </a:r>
            <a:r>
              <a:rPr lang="en-US" sz="2400" b="0" dirty="0">
                <a:solidFill>
                  <a:schemeClr val="bg1"/>
                </a:solidFill>
              </a:rPr>
              <a:t>the resurrection from the dead.</a:t>
            </a:r>
          </a:p>
          <a:p>
            <a:pPr algn="r"/>
            <a:r>
              <a:rPr lang="en-US" sz="2000" b="0" dirty="0">
                <a:solidFill>
                  <a:schemeClr val="bg1"/>
                </a:solidFill>
              </a:rPr>
              <a:t>Philippians 3:10-11English Standard Version (ESV</a:t>
            </a:r>
            <a:r>
              <a:rPr lang="en-US" sz="2000" b="0" dirty="0" smtClean="0">
                <a:solidFill>
                  <a:schemeClr val="bg1"/>
                </a:solidFill>
              </a:rPr>
              <a:t>)</a:t>
            </a:r>
            <a:endParaRPr lang="en-US" sz="2400" b="0" dirty="0">
              <a:solidFill>
                <a:schemeClr val="bg1"/>
              </a:solidFill>
            </a:endParaRPr>
          </a:p>
        </p:txBody>
      </p:sp>
    </p:spTree>
    <p:extLst>
      <p:ext uri="{BB962C8B-B14F-4D97-AF65-F5344CB8AC3E}">
        <p14:creationId xmlns:p14="http://schemas.microsoft.com/office/powerpoint/2010/main" val="2093122966"/>
      </p:ext>
    </p:extLst>
  </p:cSld>
  <p:clrMapOvr>
    <a:masterClrMapping/>
  </p:clrMapOvr>
  <p:transition spd="med">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Homework for next week:</a:t>
            </a:r>
            <a:endParaRPr lang="en-US" sz="3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a:bodyPr>
          <a:lstStyle/>
          <a:p>
            <a:pPr>
              <a:buFont typeface="Arial" panose="020B0604020202020204" pitchFamily="34" charset="0"/>
              <a:buChar char="•"/>
            </a:pPr>
            <a:r>
              <a:rPr lang="en-US" sz="2400" dirty="0" smtClean="0"/>
              <a:t>Shinto &amp; Taoism worksheet. Research the questions </a:t>
            </a:r>
            <a:r>
              <a:rPr lang="en-US" sz="2400" dirty="0"/>
              <a:t>on your own and bring the completed sheet back next week. Please have it ready to hand in as soon as you arrive. There won’t be any time to work on it here</a:t>
            </a:r>
            <a:r>
              <a:rPr lang="en-US" sz="2400" dirty="0" smtClean="0"/>
              <a:t>.</a:t>
            </a:r>
          </a:p>
          <a:p>
            <a:pPr>
              <a:buFont typeface="Arial" panose="020B0604020202020204" pitchFamily="34" charset="0"/>
              <a:buChar char="•"/>
            </a:pPr>
            <a:r>
              <a:rPr lang="en-US" sz="2400" dirty="0"/>
              <a:t>Study your notes from </a:t>
            </a:r>
            <a:r>
              <a:rPr lang="en-US" sz="2400" dirty="0" smtClean="0"/>
              <a:t>tonight and complete pages 66-74 in your participant guide. </a:t>
            </a:r>
            <a:r>
              <a:rPr lang="en-US" sz="2400" dirty="0"/>
              <a:t>Next week’s quiz is challenging and </a:t>
            </a:r>
            <a:r>
              <a:rPr lang="en-US" sz="2400" dirty="0" smtClean="0"/>
              <a:t>can </a:t>
            </a:r>
            <a:r>
              <a:rPr lang="en-US" sz="2400" dirty="0"/>
              <a:t>be reincarnated to give you a second </a:t>
            </a:r>
            <a:r>
              <a:rPr lang="en-US" sz="2400" dirty="0" smtClean="0"/>
              <a:t>chance, but you’d probably rather only take </a:t>
            </a:r>
            <a:r>
              <a:rPr lang="en-US" sz="2400" smtClean="0"/>
              <a:t>it once…</a:t>
            </a:r>
            <a:endParaRPr lang="en-US" sz="2400" dirty="0" smtClean="0"/>
          </a:p>
          <a:p>
            <a:pPr>
              <a:buFont typeface="Arial" panose="020B0604020202020204" pitchFamily="34" charset="0"/>
              <a:buChar char="•"/>
            </a:pPr>
            <a:r>
              <a:rPr lang="en-US" sz="2400" dirty="0" smtClean="0"/>
              <a:t>Memorize your verse and do your journals.</a:t>
            </a:r>
            <a:endParaRPr lang="en-US" sz="2400" dirty="0"/>
          </a:p>
        </p:txBody>
      </p:sp>
    </p:spTree>
    <p:extLst>
      <p:ext uri="{BB962C8B-B14F-4D97-AF65-F5344CB8AC3E}">
        <p14:creationId xmlns:p14="http://schemas.microsoft.com/office/powerpoint/2010/main" val="3096149956"/>
      </p:ext>
    </p:extLst>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50987" y="1643856"/>
            <a:ext cx="1743075" cy="2619375"/>
          </a:xfrm>
          <a:prstGeom prst="rect">
            <a:avLst/>
          </a:prstGeom>
          <a:ln>
            <a:noFill/>
          </a:ln>
          <a:effectLst>
            <a:softEdge rad="112500"/>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1647825"/>
            <a:ext cx="2619375" cy="2619375"/>
          </a:xfrm>
          <a:prstGeom prst="rect">
            <a:avLst/>
          </a:prstGeom>
        </p:spPr>
      </p:pic>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647096" y="1852073"/>
            <a:ext cx="1307383" cy="2202942"/>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algn="ctr"/>
            <a:r>
              <a:rPr lang="en-US" sz="3200" dirty="0" err="1" smtClean="0">
                <a:effectLst>
                  <a:outerShdw blurRad="38100" dist="38100" dir="2700000" algn="tl">
                    <a:srgbClr val="000000">
                      <a:alpha val="43137"/>
                    </a:srgbClr>
                  </a:outerShdw>
                </a:effectLst>
              </a:rPr>
              <a:t>Paramahansa</a:t>
            </a:r>
            <a:r>
              <a:rPr lang="en-US" sz="3200" dirty="0" smtClean="0">
                <a:effectLst>
                  <a:outerShdw blurRad="38100" dist="38100" dir="2700000" algn="tl">
                    <a:srgbClr val="000000">
                      <a:alpha val="43137"/>
                    </a:srgbClr>
                  </a:outerShdw>
                </a:effectLst>
              </a:rPr>
              <a:t> </a:t>
            </a:r>
            <a:r>
              <a:rPr lang="en-US" sz="3200" dirty="0" err="1" smtClean="0">
                <a:effectLst>
                  <a:outerShdw blurRad="38100" dist="38100" dir="2700000" algn="tl">
                    <a:srgbClr val="000000">
                      <a:alpha val="43137"/>
                    </a:srgbClr>
                  </a:outerShdw>
                </a:effectLst>
              </a:rPr>
              <a:t>Yogananda</a:t>
            </a:r>
            <a:endParaRPr lang="en-US" sz="3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2272363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2" fill="hold" nodeType="clickEffect">
                                  <p:stCondLst>
                                    <p:cond delay="0"/>
                                  </p:stCondLst>
                                  <p:childTnLst>
                                    <p:anim calcmode="lin" valueType="num">
                                      <p:cBhvr additive="base">
                                        <p:cTn id="11" dur="500"/>
                                        <p:tgtEl>
                                          <p:spTgt spid="7"/>
                                        </p:tgtEl>
                                        <p:attrNameLst>
                                          <p:attrName>ppt_x</p:attrName>
                                        </p:attrNameLst>
                                      </p:cBhvr>
                                      <p:tavLst>
                                        <p:tav tm="0">
                                          <p:val>
                                            <p:strVal val="ppt_x"/>
                                          </p:val>
                                        </p:tav>
                                        <p:tav tm="100000">
                                          <p:val>
                                            <p:strVal val="1+ppt_w/2"/>
                                          </p:val>
                                        </p:tav>
                                      </p:tavLst>
                                    </p:anim>
                                    <p:anim calcmode="lin" valueType="num">
                                      <p:cBhvr additive="base">
                                        <p:cTn id="12" dur="500"/>
                                        <p:tgtEl>
                                          <p:spTgt spid="7"/>
                                        </p:tgtEl>
                                        <p:attrNameLst>
                                          <p:attrName>ppt_y</p:attrName>
                                        </p:attrNameLst>
                                      </p:cBhvr>
                                      <p:tavLst>
                                        <p:tav tm="0">
                                          <p:val>
                                            <p:strVal val="ppt_y"/>
                                          </p:val>
                                        </p:tav>
                                        <p:tav tm="100000">
                                          <p:val>
                                            <p:strVal val="ppt_y"/>
                                          </p:val>
                                        </p:tav>
                                      </p:tavLst>
                                    </p:anim>
                                    <p:set>
                                      <p:cBhvr>
                                        <p:cTn id="13" dur="1" fill="hold">
                                          <p:stCondLst>
                                            <p:cond delay="499"/>
                                          </p:stCondLst>
                                        </p:cTn>
                                        <p:tgtEl>
                                          <p:spTgt spid="7"/>
                                        </p:tgtEl>
                                        <p:attrNameLst>
                                          <p:attrName>style.visibility</p:attrName>
                                        </p:attrNameLst>
                                      </p:cBhvr>
                                      <p:to>
                                        <p:strVal val="hidden"/>
                                      </p:to>
                                    </p:se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04800"/>
            <a:ext cx="8604663" cy="4524315"/>
          </a:xfrm>
          <a:prstGeom prst="rect">
            <a:avLst/>
          </a:prstGeom>
          <a:noFill/>
        </p:spPr>
        <p:txBody>
          <a:bodyPr wrap="none" lIns="91440" tIns="45720" rIns="91440" bIns="45720">
            <a:spAutoFit/>
          </a:bodyPr>
          <a:lstStyle/>
          <a:p>
            <a:pPr algn="ct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Harmony and understanding</a:t>
            </a:r>
            <a:b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Sympathy and trust abounding</a:t>
            </a:r>
            <a:b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No more falsehoods or derisions</a:t>
            </a:r>
            <a:b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Golden living dreams of visions</a:t>
            </a:r>
            <a:b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Mystic crystal revelation</a:t>
            </a:r>
            <a:b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And the minds true liberation</a:t>
            </a:r>
          </a:p>
        </p:txBody>
      </p:sp>
      <p:sp>
        <p:nvSpPr>
          <p:cNvPr id="4" name="Rectangle 3"/>
          <p:cNvSpPr/>
          <p:nvPr/>
        </p:nvSpPr>
        <p:spPr>
          <a:xfrm>
            <a:off x="3962400" y="6324600"/>
            <a:ext cx="5105400" cy="430887"/>
          </a:xfrm>
          <a:prstGeom prst="rect">
            <a:avLst/>
          </a:prstGeom>
        </p:spPr>
        <p:txBody>
          <a:bodyPr wrap="square">
            <a:spAutoFit/>
          </a:bodyPr>
          <a:lstStyle/>
          <a:p>
            <a:r>
              <a:rPr lang="en-US" sz="2200" b="1" i="1" dirty="0"/>
              <a:t>5TH </a:t>
            </a:r>
            <a:r>
              <a:rPr lang="en-US" sz="2200" b="1" i="1" dirty="0" smtClean="0"/>
              <a:t>DIMENSION - Age </a:t>
            </a:r>
            <a:r>
              <a:rPr lang="en-US" sz="2200" b="1" i="1" dirty="0"/>
              <a:t>o</a:t>
            </a:r>
            <a:r>
              <a:rPr lang="en-US" sz="2200" b="1" i="1" dirty="0" smtClean="0"/>
              <a:t>f Aquarius - 1967</a:t>
            </a:r>
            <a:endParaRPr lang="en-US" sz="2200" i="1" dirty="0"/>
          </a:p>
        </p:txBody>
      </p:sp>
    </p:spTree>
    <p:extLst>
      <p:ext uri="{BB962C8B-B14F-4D97-AF65-F5344CB8AC3E}">
        <p14:creationId xmlns:p14="http://schemas.microsoft.com/office/powerpoint/2010/main" val="688472612"/>
      </p:ext>
    </p:extLst>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22325" y="1524000"/>
            <a:ext cx="3200400" cy="26427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Title 3"/>
          <p:cNvSpPr>
            <a:spLocks noGrp="1"/>
          </p:cNvSpPr>
          <p:nvPr>
            <p:ph type="title"/>
          </p:nvPr>
        </p:nvSpPr>
        <p:spPr/>
        <p:txBody>
          <a:bodyPr/>
          <a:lstStyle/>
          <a:p>
            <a:pPr algn="ctr"/>
            <a:r>
              <a:rPr lang="en-US" sz="3200" dirty="0" smtClean="0">
                <a:effectLst>
                  <a:outerShdw blurRad="38100" dist="38100" dir="2700000" algn="tl">
                    <a:srgbClr val="000000">
                      <a:alpha val="43137"/>
                    </a:srgbClr>
                  </a:outerShdw>
                </a:effectLst>
              </a:rPr>
              <a:t>Common threads: pantheism</a:t>
            </a:r>
            <a:endParaRPr lang="en-US" sz="3200" dirty="0">
              <a:effectLst>
                <a:outerShdw blurRad="38100" dist="38100" dir="2700000" algn="tl">
                  <a:srgbClr val="000000">
                    <a:alpha val="43137"/>
                  </a:srgbClr>
                </a:outerShdw>
              </a:effectLst>
            </a:endParaRPr>
          </a:p>
        </p:txBody>
      </p:sp>
      <p:sp>
        <p:nvSpPr>
          <p:cNvPr id="9" name="Content Placeholder 8"/>
          <p:cNvSpPr>
            <a:spLocks noGrp="1"/>
          </p:cNvSpPr>
          <p:nvPr>
            <p:ph sz="half" idx="2"/>
          </p:nvPr>
        </p:nvSpPr>
        <p:spPr>
          <a:xfrm>
            <a:off x="4572000" y="1828800"/>
            <a:ext cx="4139184" cy="2179320"/>
          </a:xfrm>
        </p:spPr>
        <p:txBody>
          <a:bodyPr/>
          <a:lstStyle/>
          <a:p>
            <a:pPr marL="457200" indent="-457200">
              <a:buClr>
                <a:srgbClr val="003300"/>
              </a:buClr>
              <a:buFont typeface="Arial" panose="020B0604020202020204" pitchFamily="34" charset="0"/>
              <a:buChar char="•"/>
            </a:pPr>
            <a:r>
              <a:rPr lang="en-US" dirty="0" smtClean="0">
                <a:solidFill>
                  <a:srgbClr val="003300"/>
                </a:solidFill>
              </a:rPr>
              <a:t>Greek Roots</a:t>
            </a:r>
          </a:p>
          <a:p>
            <a:pPr marL="745236" lvl="3" indent="-457200">
              <a:buClr>
                <a:srgbClr val="003300"/>
              </a:buClr>
              <a:buFont typeface="Arial" panose="020B0604020202020204" pitchFamily="34" charset="0"/>
              <a:buChar char="•"/>
            </a:pPr>
            <a:r>
              <a:rPr lang="en-US" dirty="0" smtClean="0">
                <a:solidFill>
                  <a:srgbClr val="003300"/>
                </a:solidFill>
              </a:rPr>
              <a:t>Pan = Everything</a:t>
            </a:r>
          </a:p>
          <a:p>
            <a:pPr marL="745236" lvl="3" indent="-457200">
              <a:buClr>
                <a:srgbClr val="003300"/>
              </a:buClr>
              <a:buFont typeface="Arial" panose="020B0604020202020204" pitchFamily="34" charset="0"/>
              <a:buChar char="•"/>
            </a:pPr>
            <a:r>
              <a:rPr lang="en-US" dirty="0" err="1" smtClean="0">
                <a:solidFill>
                  <a:srgbClr val="003300"/>
                </a:solidFill>
              </a:rPr>
              <a:t>Theos</a:t>
            </a:r>
            <a:r>
              <a:rPr lang="en-US" dirty="0" smtClean="0">
                <a:solidFill>
                  <a:srgbClr val="003300"/>
                </a:solidFill>
              </a:rPr>
              <a:t> = God</a:t>
            </a:r>
          </a:p>
          <a:p>
            <a:pPr marL="457200" indent="-457200">
              <a:buFont typeface="Arial" panose="020B0604020202020204" pitchFamily="34" charset="0"/>
              <a:buChar char="•"/>
            </a:pPr>
            <a:r>
              <a:rPr lang="en-US" dirty="0" smtClean="0">
                <a:solidFill>
                  <a:srgbClr val="003300"/>
                </a:solidFill>
              </a:rPr>
              <a:t>Everything is god and god is in everything.</a:t>
            </a:r>
            <a:endParaRPr lang="en-US" dirty="0">
              <a:solidFill>
                <a:srgbClr val="003300"/>
              </a:solidFill>
            </a:endParaRPr>
          </a:p>
        </p:txBody>
      </p:sp>
    </p:spTree>
    <p:extLst>
      <p:ext uri="{BB962C8B-B14F-4D97-AF65-F5344CB8AC3E}">
        <p14:creationId xmlns:p14="http://schemas.microsoft.com/office/powerpoint/2010/main" val="3510370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 calcmode="lin" valueType="num">
                                      <p:cBhvr>
                                        <p:cTn id="7" dur="1000" fill="hold"/>
                                        <p:tgtEl>
                                          <p:spTgt spid="9">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9">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9">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81000" y="1524000"/>
            <a:ext cx="4191000" cy="2865120"/>
          </a:xfrm>
        </p:spPr>
        <p:txBody>
          <a:bodyPr/>
          <a:lstStyle/>
          <a:p>
            <a:pPr marL="457200" indent="-457200">
              <a:buFont typeface="Arial" panose="020B0604020202020204" pitchFamily="34" charset="0"/>
              <a:buChar char="•"/>
            </a:pPr>
            <a:r>
              <a:rPr lang="en-US" dirty="0" smtClean="0">
                <a:solidFill>
                  <a:srgbClr val="003300"/>
                </a:solidFill>
              </a:rPr>
              <a:t>Souls go through thousands of rebirth cycles</a:t>
            </a:r>
          </a:p>
          <a:p>
            <a:pPr marL="457200" indent="-457200">
              <a:buFont typeface="Arial" panose="020B0604020202020204" pitchFamily="34" charset="0"/>
              <a:buChar char="•"/>
            </a:pPr>
            <a:r>
              <a:rPr lang="en-US" dirty="0" smtClean="0">
                <a:solidFill>
                  <a:srgbClr val="003300"/>
                </a:solidFill>
              </a:rPr>
              <a:t>The result of karma – the spiritual cause and effect principle</a:t>
            </a:r>
            <a:endParaRPr lang="en-US" dirty="0">
              <a:solidFill>
                <a:srgbClr val="003300"/>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00588" y="1447800"/>
            <a:ext cx="3200400" cy="1737090"/>
          </a:xfrm>
          <a:effectLst>
            <a:reflection blurRad="6350" stA="50000" endA="295" endPos="92000" dist="101600" dir="5400000" sy="-100000" algn="bl" rotWithShape="0"/>
          </a:effectLst>
        </p:spPr>
      </p:pic>
      <p:sp>
        <p:nvSpPr>
          <p:cNvPr id="4" name="Title 3"/>
          <p:cNvSpPr>
            <a:spLocks noGrp="1"/>
          </p:cNvSpPr>
          <p:nvPr>
            <p:ph type="title"/>
          </p:nvPr>
        </p:nvSpPr>
        <p:spPr>
          <a:xfrm>
            <a:off x="609600" y="365760"/>
            <a:ext cx="8016240" cy="548640"/>
          </a:xfrm>
        </p:spPr>
        <p:txBody>
          <a:bodyPr/>
          <a:lstStyle/>
          <a:p>
            <a:r>
              <a:rPr lang="en-US" sz="2900" dirty="0">
                <a:effectLst>
                  <a:outerShdw blurRad="38100" dist="38100" dir="2700000" algn="tl">
                    <a:srgbClr val="000000">
                      <a:alpha val="43137"/>
                    </a:srgbClr>
                  </a:outerShdw>
                </a:effectLst>
              </a:rPr>
              <a:t>Common threads – reincarnation &amp; karma</a:t>
            </a:r>
          </a:p>
        </p:txBody>
      </p:sp>
    </p:spTree>
    <p:extLst>
      <p:ext uri="{BB962C8B-B14F-4D97-AF65-F5344CB8AC3E}">
        <p14:creationId xmlns:p14="http://schemas.microsoft.com/office/powerpoint/2010/main" val="2818649239"/>
      </p:ext>
    </p:extLst>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effectLst>
                  <a:outerShdw blurRad="38100" dist="38100" dir="2700000" algn="tl">
                    <a:srgbClr val="000000">
                      <a:alpha val="43137"/>
                    </a:srgbClr>
                  </a:outerShdw>
                </a:effectLst>
              </a:rPr>
              <a:t>Common threads: yoga and meditatio</a:t>
            </a:r>
            <a:r>
              <a:rPr lang="en-US" sz="3000" dirty="0">
                <a:effectLst>
                  <a:outerShdw blurRad="38100" dist="38100" dir="2700000" algn="tl">
                    <a:srgbClr val="000000">
                      <a:alpha val="43137"/>
                    </a:srgbClr>
                  </a:outerShdw>
                </a:effectLst>
              </a:rPr>
              <a:t>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447800"/>
            <a:ext cx="3657600" cy="2743200"/>
          </a:xfrm>
          <a:prstGeom prst="rect">
            <a:avLst/>
          </a:prstGeom>
        </p:spPr>
      </p:pic>
      <p:sp>
        <p:nvSpPr>
          <p:cNvPr id="8" name="Rectangle 7"/>
          <p:cNvSpPr/>
          <p:nvPr/>
        </p:nvSpPr>
        <p:spPr>
          <a:xfrm>
            <a:off x="4343400" y="1066800"/>
            <a:ext cx="4572000" cy="3970318"/>
          </a:xfrm>
          <a:prstGeom prst="rect">
            <a:avLst/>
          </a:prstGeom>
        </p:spPr>
        <p:txBody>
          <a:bodyPr>
            <a:spAutoFit/>
          </a:bodyPr>
          <a:lstStyle/>
          <a:p>
            <a:pPr marL="457200" indent="-457200">
              <a:buFont typeface="Arial" panose="020B0604020202020204" pitchFamily="34" charset="0"/>
              <a:buChar char="•"/>
            </a:pPr>
            <a:r>
              <a:rPr lang="en-US" dirty="0" smtClean="0">
                <a:solidFill>
                  <a:srgbClr val="003300"/>
                </a:solidFill>
              </a:rPr>
              <a:t>Physical disciplines to alter mind (consciousness) and body</a:t>
            </a:r>
            <a:br>
              <a:rPr lang="en-US" dirty="0" smtClean="0">
                <a:solidFill>
                  <a:srgbClr val="003300"/>
                </a:solidFill>
              </a:rPr>
            </a:br>
            <a:endParaRPr lang="en-US" dirty="0">
              <a:solidFill>
                <a:srgbClr val="003300"/>
              </a:solidFill>
            </a:endParaRPr>
          </a:p>
          <a:p>
            <a:pPr marL="457200" indent="-457200">
              <a:buFont typeface="Arial" panose="020B0604020202020204" pitchFamily="34" charset="0"/>
              <a:buChar char="•"/>
            </a:pPr>
            <a:r>
              <a:rPr lang="en-US" dirty="0" smtClean="0">
                <a:solidFill>
                  <a:srgbClr val="003300"/>
                </a:solidFill>
              </a:rPr>
              <a:t>Enlightenment, liberation, even salvation</a:t>
            </a:r>
            <a:br>
              <a:rPr lang="en-US" dirty="0" smtClean="0">
                <a:solidFill>
                  <a:srgbClr val="003300"/>
                </a:solidFill>
              </a:rPr>
            </a:br>
            <a:endParaRPr lang="en-US" dirty="0" smtClean="0">
              <a:solidFill>
                <a:srgbClr val="003300"/>
              </a:solidFill>
            </a:endParaRPr>
          </a:p>
          <a:p>
            <a:pPr marL="457200" indent="-457200">
              <a:buFont typeface="Arial" panose="020B0604020202020204" pitchFamily="34" charset="0"/>
              <a:buChar char="•"/>
            </a:pPr>
            <a:r>
              <a:rPr lang="en-US" dirty="0" smtClean="0">
                <a:solidFill>
                  <a:srgbClr val="003300"/>
                </a:solidFill>
              </a:rPr>
              <a:t>VERY different from Christian meditation</a:t>
            </a:r>
            <a:br>
              <a:rPr lang="en-US" dirty="0" smtClean="0">
                <a:solidFill>
                  <a:srgbClr val="003300"/>
                </a:solidFill>
              </a:rPr>
            </a:br>
            <a:endParaRPr lang="en-US" dirty="0" smtClean="0">
              <a:solidFill>
                <a:srgbClr val="003300"/>
              </a:solidFill>
            </a:endParaRPr>
          </a:p>
          <a:p>
            <a:pPr marL="457200" indent="-457200">
              <a:buFont typeface="Arial" panose="020B0604020202020204" pitchFamily="34" charset="0"/>
              <a:buChar char="•"/>
            </a:pPr>
            <a:r>
              <a:rPr lang="en-US" dirty="0" smtClean="0">
                <a:solidFill>
                  <a:srgbClr val="003300"/>
                </a:solidFill>
              </a:rPr>
              <a:t>Mantra Yoga</a:t>
            </a:r>
          </a:p>
          <a:p>
            <a:pPr marL="457200" indent="-457200">
              <a:buFont typeface="Arial" panose="020B0604020202020204" pitchFamily="34" charset="0"/>
              <a:buChar char="•"/>
            </a:pPr>
            <a:endParaRPr lang="en-US" dirty="0">
              <a:solidFill>
                <a:srgbClr val="003300"/>
              </a:solidFill>
            </a:endParaRPr>
          </a:p>
          <a:p>
            <a:pPr marL="457200" indent="-457200">
              <a:buFont typeface="Arial" panose="020B0604020202020204" pitchFamily="34" charset="0"/>
              <a:buChar char="•"/>
            </a:pPr>
            <a:r>
              <a:rPr lang="en-US" dirty="0" smtClean="0">
                <a:solidFill>
                  <a:srgbClr val="003300"/>
                </a:solidFill>
              </a:rPr>
              <a:t>Tantric Yoga</a:t>
            </a:r>
          </a:p>
          <a:p>
            <a:pPr marL="457200" indent="-457200">
              <a:buFont typeface="Arial" panose="020B0604020202020204" pitchFamily="34" charset="0"/>
              <a:buChar char="•"/>
            </a:pPr>
            <a:endParaRPr lang="en-US" dirty="0" smtClean="0">
              <a:solidFill>
                <a:srgbClr val="003300"/>
              </a:solidFill>
            </a:endParaRPr>
          </a:p>
          <a:p>
            <a:pPr marL="457200" indent="-457200">
              <a:buFont typeface="Arial" panose="020B0604020202020204" pitchFamily="34" charset="0"/>
              <a:buChar char="•"/>
            </a:pPr>
            <a:r>
              <a:rPr lang="en-US" dirty="0" smtClean="0">
                <a:solidFill>
                  <a:srgbClr val="003300"/>
                </a:solidFill>
              </a:rPr>
              <a:t>When in doubt, ask a mature Christian adult… or maybe just hit the treadmill instead.</a:t>
            </a:r>
            <a:endParaRPr lang="en-US" dirty="0">
              <a:solidFill>
                <a:srgbClr val="003300"/>
              </a:solidFill>
            </a:endParaRPr>
          </a:p>
        </p:txBody>
      </p:sp>
    </p:spTree>
    <p:extLst>
      <p:ext uri="{BB962C8B-B14F-4D97-AF65-F5344CB8AC3E}">
        <p14:creationId xmlns:p14="http://schemas.microsoft.com/office/powerpoint/2010/main" val="2310236208"/>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1000"/>
                                        <p:tgtEl>
                                          <p:spTgt spid="8">
                                            <p:txEl>
                                              <p:pRg st="3" end="3"/>
                                            </p:txEl>
                                          </p:spTgt>
                                        </p:tgtEl>
                                      </p:cBhvr>
                                    </p:animEffect>
                                    <p:anim calcmode="lin" valueType="num">
                                      <p:cBhvr>
                                        <p:cTn id="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xEl>
                                              <p:pRg st="5" end="5"/>
                                            </p:txEl>
                                          </p:spTgt>
                                        </p:tgtEl>
                                        <p:attrNameLst>
                                          <p:attrName>style.visibility</p:attrName>
                                        </p:attrNameLst>
                                      </p:cBhvr>
                                      <p:to>
                                        <p:strVal val="visible"/>
                                      </p:to>
                                    </p:set>
                                    <p:animEffect transition="in" filter="fade">
                                      <p:cBhvr>
                                        <p:cTn id="14" dur="1000"/>
                                        <p:tgtEl>
                                          <p:spTgt spid="8">
                                            <p:txEl>
                                              <p:pRg st="5" end="5"/>
                                            </p:txEl>
                                          </p:spTgt>
                                        </p:tgtEl>
                                      </p:cBhvr>
                                    </p:animEffect>
                                    <p:anim calcmode="lin" valueType="num">
                                      <p:cBhvr>
                                        <p:cTn id="15"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7" presetClass="entr" presetSubtype="0" fill="hold" nodeType="afterEffect">
                                  <p:stCondLst>
                                    <p:cond delay="2000"/>
                                  </p:stCondLst>
                                  <p:childTnLst>
                                    <p:set>
                                      <p:cBhvr>
                                        <p:cTn id="19" dur="1" fill="hold">
                                          <p:stCondLst>
                                            <p:cond delay="0"/>
                                          </p:stCondLst>
                                        </p:cTn>
                                        <p:tgtEl>
                                          <p:spTgt spid="8">
                                            <p:txEl>
                                              <p:pRg st="7" end="7"/>
                                            </p:txEl>
                                          </p:spTgt>
                                        </p:tgtEl>
                                        <p:attrNameLst>
                                          <p:attrName>style.visibility</p:attrName>
                                        </p:attrNameLst>
                                      </p:cBhvr>
                                      <p:to>
                                        <p:strVal val="visible"/>
                                      </p:to>
                                    </p:set>
                                    <p:animEffect transition="in" filter="fade">
                                      <p:cBhvr>
                                        <p:cTn id="20" dur="1000"/>
                                        <p:tgtEl>
                                          <p:spTgt spid="8">
                                            <p:txEl>
                                              <p:pRg st="7" end="7"/>
                                            </p:txEl>
                                          </p:spTgt>
                                        </p:tgtEl>
                                      </p:cBhvr>
                                    </p:animEffect>
                                    <p:anim calcmode="lin" valueType="num">
                                      <p:cBhvr>
                                        <p:cTn id="21"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22"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822960" y="1164336"/>
            <a:ext cx="3672840" cy="3712464"/>
          </a:xfrm>
        </p:spPr>
        <p:txBody>
          <a:bodyPr>
            <a:normAutofit/>
          </a:bodyPr>
          <a:lstStyle/>
          <a:p>
            <a:pPr marL="457200" indent="-457200">
              <a:buFont typeface="Arial" panose="020B0604020202020204" pitchFamily="34" charset="0"/>
              <a:buChar char="•"/>
            </a:pPr>
            <a:r>
              <a:rPr lang="en-US" sz="2400" dirty="0" smtClean="0">
                <a:solidFill>
                  <a:srgbClr val="003300"/>
                </a:solidFill>
              </a:rPr>
              <a:t>1500 BC,</a:t>
            </a:r>
            <a:br>
              <a:rPr lang="en-US" sz="2400" dirty="0" smtClean="0">
                <a:solidFill>
                  <a:srgbClr val="003300"/>
                </a:solidFill>
              </a:rPr>
            </a:br>
            <a:r>
              <a:rPr lang="en-US" sz="2400" dirty="0" smtClean="0">
                <a:solidFill>
                  <a:srgbClr val="003300"/>
                </a:solidFill>
              </a:rPr>
              <a:t>Northern India</a:t>
            </a:r>
          </a:p>
          <a:p>
            <a:pPr marL="457200" indent="-457200">
              <a:buFont typeface="Arial" panose="020B0604020202020204" pitchFamily="34" charset="0"/>
              <a:buChar char="•"/>
            </a:pPr>
            <a:r>
              <a:rPr lang="en-US" sz="2400" dirty="0" smtClean="0">
                <a:solidFill>
                  <a:srgbClr val="003300"/>
                </a:solidFill>
              </a:rPr>
              <a:t>No specific founder</a:t>
            </a:r>
          </a:p>
          <a:p>
            <a:pPr marL="457200" indent="-457200">
              <a:buFont typeface="Arial" panose="020B0604020202020204" pitchFamily="34" charset="0"/>
              <a:buChar char="•"/>
            </a:pPr>
            <a:r>
              <a:rPr lang="en-US" sz="2400" dirty="0" smtClean="0">
                <a:solidFill>
                  <a:srgbClr val="003300"/>
                </a:solidFill>
              </a:rPr>
              <a:t>No single, unifying philosophy</a:t>
            </a:r>
          </a:p>
          <a:p>
            <a:pPr marL="457200" indent="-457200">
              <a:buFont typeface="Arial" panose="020B0604020202020204" pitchFamily="34" charset="0"/>
              <a:buChar char="•"/>
            </a:pPr>
            <a:r>
              <a:rPr lang="en-US" sz="2400" dirty="0" smtClean="0">
                <a:solidFill>
                  <a:srgbClr val="003300"/>
                </a:solidFill>
              </a:rPr>
              <a:t>Hundreds of holy books</a:t>
            </a:r>
          </a:p>
          <a:p>
            <a:pPr marL="745236" lvl="3" indent="-457200">
              <a:buFont typeface="Arial" panose="020B0604020202020204" pitchFamily="34" charset="0"/>
              <a:buChar char="•"/>
            </a:pPr>
            <a:r>
              <a:rPr lang="en-US" sz="1400" dirty="0" smtClean="0">
                <a:solidFill>
                  <a:srgbClr val="003300"/>
                </a:solidFill>
              </a:rPr>
              <a:t>The Four Vedas</a:t>
            </a:r>
          </a:p>
          <a:p>
            <a:pPr marL="745236" lvl="3" indent="-457200">
              <a:buFont typeface="Arial" panose="020B0604020202020204" pitchFamily="34" charset="0"/>
              <a:buChar char="•"/>
            </a:pPr>
            <a:r>
              <a:rPr lang="en-US" sz="1400" dirty="0" smtClean="0">
                <a:solidFill>
                  <a:srgbClr val="003300"/>
                </a:solidFill>
              </a:rPr>
              <a:t>The Upanishads</a:t>
            </a:r>
          </a:p>
          <a:p>
            <a:pPr marL="745236" lvl="3" indent="-457200">
              <a:buFont typeface="Arial" panose="020B0604020202020204" pitchFamily="34" charset="0"/>
              <a:buChar char="•"/>
            </a:pPr>
            <a:r>
              <a:rPr lang="en-US" sz="1400" dirty="0" smtClean="0">
                <a:solidFill>
                  <a:srgbClr val="003300"/>
                </a:solidFill>
              </a:rPr>
              <a:t>Bhagavad Gita</a:t>
            </a: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524000"/>
            <a:ext cx="3933634" cy="2856801"/>
          </a:xfrm>
          <a:effectLst>
            <a:glow rad="139700">
              <a:schemeClr val="accent2">
                <a:satMod val="175000"/>
                <a:alpha val="40000"/>
              </a:schemeClr>
            </a:glow>
          </a:effectLst>
        </p:spPr>
      </p:pic>
      <p:sp>
        <p:nvSpPr>
          <p:cNvPr id="4" name="Title 3"/>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Hinduism: Origins</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63287448"/>
      </p:ext>
    </p:extLst>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47800" y="1447800"/>
            <a:ext cx="2131159" cy="303584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sz="half" idx="2"/>
          </p:nvPr>
        </p:nvSpPr>
        <p:spPr>
          <a:xfrm>
            <a:off x="4700016" y="1097280"/>
            <a:ext cx="3529584" cy="3712464"/>
          </a:xfrm>
        </p:spPr>
        <p:txBody>
          <a:bodyPr>
            <a:normAutofit/>
          </a:bodyPr>
          <a:lstStyle/>
          <a:p>
            <a:pPr>
              <a:buFont typeface="Arial" panose="020B0604020202020204" pitchFamily="34" charset="0"/>
              <a:buChar char="•"/>
            </a:pPr>
            <a:r>
              <a:rPr lang="en-US" sz="2400" dirty="0" smtClean="0">
                <a:solidFill>
                  <a:srgbClr val="003300"/>
                </a:solidFill>
              </a:rPr>
              <a:t>Both pantheistic and polytheistic</a:t>
            </a:r>
          </a:p>
          <a:p>
            <a:pPr>
              <a:buFont typeface="Arial" panose="020B0604020202020204" pitchFamily="34" charset="0"/>
              <a:buChar char="•"/>
            </a:pPr>
            <a:r>
              <a:rPr lang="en-US" sz="2400" dirty="0" smtClean="0">
                <a:solidFill>
                  <a:srgbClr val="003300"/>
                </a:solidFill>
              </a:rPr>
              <a:t>As many as 33 Million gods and goddesses</a:t>
            </a:r>
          </a:p>
          <a:p>
            <a:pPr lvl="2">
              <a:buFont typeface="Arial" panose="020B0604020202020204" pitchFamily="34" charset="0"/>
              <a:buChar char="•"/>
            </a:pPr>
            <a:r>
              <a:rPr lang="en-US" sz="1600" dirty="0" smtClean="0">
                <a:solidFill>
                  <a:srgbClr val="003300"/>
                </a:solidFill>
              </a:rPr>
              <a:t>Krishna</a:t>
            </a:r>
          </a:p>
          <a:p>
            <a:pPr lvl="2">
              <a:buFont typeface="Arial" panose="020B0604020202020204" pitchFamily="34" charset="0"/>
              <a:buChar char="•"/>
            </a:pPr>
            <a:r>
              <a:rPr lang="en-US" sz="1600" dirty="0" smtClean="0">
                <a:solidFill>
                  <a:srgbClr val="003300"/>
                </a:solidFill>
              </a:rPr>
              <a:t>Vishnu</a:t>
            </a:r>
          </a:p>
          <a:p>
            <a:pPr lvl="2">
              <a:buFont typeface="Arial" panose="020B0604020202020204" pitchFamily="34" charset="0"/>
              <a:buChar char="•"/>
            </a:pPr>
            <a:r>
              <a:rPr lang="en-US" sz="1600" dirty="0" smtClean="0">
                <a:solidFill>
                  <a:srgbClr val="003300"/>
                </a:solidFill>
              </a:rPr>
              <a:t>Shiva</a:t>
            </a:r>
          </a:p>
          <a:p>
            <a:pPr>
              <a:buFont typeface="Arial" panose="020B0604020202020204" pitchFamily="34" charset="0"/>
              <a:buChar char="•"/>
            </a:pPr>
            <a:r>
              <a:rPr lang="en-US" dirty="0" smtClean="0">
                <a:solidFill>
                  <a:srgbClr val="003300"/>
                </a:solidFill>
              </a:rPr>
              <a:t>Brahman-Atman</a:t>
            </a:r>
          </a:p>
        </p:txBody>
      </p:sp>
      <p:sp>
        <p:nvSpPr>
          <p:cNvPr id="4" name="Title 3"/>
          <p:cNvSpPr>
            <a:spLocks noGrp="1"/>
          </p:cNvSpPr>
          <p:nvPr>
            <p:ph type="title"/>
          </p:nvPr>
        </p:nvSpPr>
        <p:spPr/>
        <p:txBody>
          <a:bodyPr/>
          <a:lstStyle/>
          <a:p>
            <a:pPr algn="ctr"/>
            <a:r>
              <a:rPr lang="en-US" sz="3600" dirty="0" smtClean="0">
                <a:effectLst>
                  <a:outerShdw blurRad="38100" dist="38100" dir="2700000" algn="tl">
                    <a:srgbClr val="000000">
                      <a:alpha val="43137"/>
                    </a:srgbClr>
                  </a:outerShdw>
                </a:effectLst>
              </a:rPr>
              <a:t>Hinduism: beliefs</a:t>
            </a:r>
            <a:endParaRPr lang="en-US" sz="3600" dirty="0">
              <a:effectLst>
                <a:outerShdw blurRad="38100" dist="38100" dir="2700000" algn="tl">
                  <a:srgbClr val="000000">
                    <a:alpha val="43137"/>
                  </a:srgbClr>
                </a:outerShdw>
              </a:effectLst>
            </a:endParaRPr>
          </a:p>
        </p:txBody>
      </p:sp>
      <p:sp>
        <p:nvSpPr>
          <p:cNvPr id="6" name="Rectangle 5"/>
          <p:cNvSpPr/>
          <p:nvPr/>
        </p:nvSpPr>
        <p:spPr>
          <a:xfrm>
            <a:off x="2895600" y="5410200"/>
            <a:ext cx="5867400" cy="615553"/>
          </a:xfrm>
          <a:prstGeom prst="rect">
            <a:avLst/>
          </a:prstGeom>
        </p:spPr>
        <p:txBody>
          <a:bodyPr wrap="square">
            <a:spAutoFit/>
          </a:bodyPr>
          <a:lstStyle/>
          <a:p>
            <a:r>
              <a:rPr lang="en-US" dirty="0"/>
              <a:t>Worship your own inner self. God lives within you, as you</a:t>
            </a:r>
            <a:r>
              <a:rPr lang="en-US" dirty="0" smtClean="0"/>
              <a:t>.</a:t>
            </a:r>
          </a:p>
          <a:p>
            <a:pPr algn="r"/>
            <a:r>
              <a:rPr lang="en-US" sz="1600" dirty="0" smtClean="0"/>
              <a:t>-</a:t>
            </a:r>
            <a:r>
              <a:rPr lang="en-US" sz="1600" dirty="0"/>
              <a:t>Swami </a:t>
            </a:r>
            <a:r>
              <a:rPr lang="en-US" sz="1600" dirty="0" err="1"/>
              <a:t>Muktananda</a:t>
            </a:r>
            <a:endParaRPr lang="en-US" sz="1600" dirty="0"/>
          </a:p>
        </p:txBody>
      </p:sp>
    </p:spTree>
    <p:extLst>
      <p:ext uri="{BB962C8B-B14F-4D97-AF65-F5344CB8AC3E}">
        <p14:creationId xmlns:p14="http://schemas.microsoft.com/office/powerpoint/2010/main" val="719833545"/>
      </p:ext>
    </p:extLst>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2779</TotalTime>
  <Words>467</Words>
  <Application>Microsoft Office PowerPoint</Application>
  <PresentationFormat>On-screen Show (4:3)</PresentationFormat>
  <Paragraphs>133</Paragraphs>
  <Slides>25</Slides>
  <Notes>0</Notes>
  <HiddenSlides>0</HiddenSlides>
  <MMClips>1</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Angles</vt:lpstr>
      <vt:lpstr>Finding someone else’s center</vt:lpstr>
      <vt:lpstr>Swami vivikenanda</vt:lpstr>
      <vt:lpstr>Paramahansa Yogananda</vt:lpstr>
      <vt:lpstr>PowerPoint Presentation</vt:lpstr>
      <vt:lpstr>Common threads: pantheism</vt:lpstr>
      <vt:lpstr>Common threads – reincarnation &amp; karma</vt:lpstr>
      <vt:lpstr>Common threads: yoga and meditation</vt:lpstr>
      <vt:lpstr>Hinduism: Origins</vt:lpstr>
      <vt:lpstr>Hinduism: beliefs</vt:lpstr>
      <vt:lpstr>PowerPoint Presentation</vt:lpstr>
      <vt:lpstr>Hinduism: Vaishnava</vt:lpstr>
      <vt:lpstr>Hinduism: Shaivism</vt:lpstr>
      <vt:lpstr>Hinduism: shaktism</vt:lpstr>
      <vt:lpstr>Buddhism: origins</vt:lpstr>
      <vt:lpstr>Buddhism: noble truths</vt:lpstr>
      <vt:lpstr>PowerPoint Presentation</vt:lpstr>
      <vt:lpstr>Buddhism: Theravada</vt:lpstr>
      <vt:lpstr>Buddhism: Mahayana</vt:lpstr>
      <vt:lpstr>Buddhism: Vajrayana</vt:lpstr>
      <vt:lpstr>A word on Taoism</vt:lpstr>
      <vt:lpstr>God is distinct from his creation</vt:lpstr>
      <vt:lpstr>Jesus is our only redeemer</vt:lpstr>
      <vt:lpstr>Resurrection, not reincarnation</vt:lpstr>
      <vt:lpstr>Philippians 3:10-11</vt:lpstr>
      <vt:lpstr>Homework for next week:</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Finding someone else’s center</dc:title>
  <dc:creator/>
  <cp:lastModifiedBy>David Newell</cp:lastModifiedBy>
  <cp:revision>51</cp:revision>
  <dcterms:created xsi:type="dcterms:W3CDTF">2006-08-16T00:00:00Z</dcterms:created>
  <dcterms:modified xsi:type="dcterms:W3CDTF">2015-07-16T00:59:15Z</dcterms:modified>
</cp:coreProperties>
</file>