
<file path=[Content_Types].xml><?xml version="1.0" encoding="utf-8"?>
<Types xmlns="http://schemas.openxmlformats.org/package/2006/content-types">
  <Default Extension="png" ContentType="image/png"/>
  <Default Extension="aac"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 id="281"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6" r:id="rId19"/>
    <p:sldId id="277" r:id="rId20"/>
    <p:sldId id="278" r:id="rId21"/>
    <p:sldId id="279" r:id="rId22"/>
    <p:sldId id="280"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8" d="100"/>
          <a:sy n="58" d="100"/>
        </p:scale>
        <p:origin x="-90" y="-13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6C5E1C4-B376-4638-8F83-4ADDC979A340}" type="datetimeFigureOut">
              <a:rPr lang="en-US" smtClean="0"/>
              <a:t>6/29/2015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76C83-DB84-432D-A15C-2D05475EC9E6}"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C5E1C4-B376-4638-8F83-4ADDC979A340}" type="datetimeFigureOut">
              <a:rPr lang="en-US" smtClean="0"/>
              <a:t>6/29/2015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76C83-DB84-432D-A15C-2D05475EC9E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C5E1C4-B376-4638-8F83-4ADDC979A340}" type="datetimeFigureOut">
              <a:rPr lang="en-US" smtClean="0"/>
              <a:t>6/29/2015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76C83-DB84-432D-A15C-2D05475EC9E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6C5E1C4-B376-4638-8F83-4ADDC979A340}" type="datetimeFigureOut">
              <a:rPr lang="en-US" smtClean="0"/>
              <a:t>6/29/2015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76C83-DB84-432D-A15C-2D05475EC9E6}"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C5E1C4-B376-4638-8F83-4ADDC979A340}" type="datetimeFigureOut">
              <a:rPr lang="en-US" smtClean="0"/>
              <a:t>6/29/2015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76C83-DB84-432D-A15C-2D05475EC9E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6C5E1C4-B376-4638-8F83-4ADDC979A340}" type="datetimeFigureOut">
              <a:rPr lang="en-US" smtClean="0"/>
              <a:t>6/29/2015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576C83-DB84-432D-A15C-2D05475EC9E6}"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6C5E1C4-B376-4638-8F83-4ADDC979A340}" type="datetimeFigureOut">
              <a:rPr lang="en-US" smtClean="0"/>
              <a:t>6/29/2015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576C83-DB84-432D-A15C-2D05475EC9E6}"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6C5E1C4-B376-4638-8F83-4ADDC979A340}" type="datetimeFigureOut">
              <a:rPr lang="en-US" smtClean="0"/>
              <a:t>6/29/2015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576C83-DB84-432D-A15C-2D05475EC9E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C5E1C4-B376-4638-8F83-4ADDC979A340}" type="datetimeFigureOut">
              <a:rPr lang="en-US" smtClean="0"/>
              <a:t>6/29/2015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576C83-DB84-432D-A15C-2D05475EC9E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C5E1C4-B376-4638-8F83-4ADDC979A340}" type="datetimeFigureOut">
              <a:rPr lang="en-US" smtClean="0"/>
              <a:t>6/29/2015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576C83-DB84-432D-A15C-2D05475EC9E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C5E1C4-B376-4638-8F83-4ADDC979A340}" type="datetimeFigureOut">
              <a:rPr lang="en-US" smtClean="0"/>
              <a:t>6/29/2015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576C83-DB84-432D-A15C-2D05475EC9E6}"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F6C5E1C4-B376-4638-8F83-4ADDC979A340}" type="datetimeFigureOut">
              <a:rPr lang="en-US" smtClean="0"/>
              <a:t>6/29/2015</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92576C83-DB84-432D-A15C-2D05475EC9E6}"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aac"/><Relationship Id="rId1" Type="http://schemas.microsoft.com/office/2007/relationships/media" Target="../media/media1.aac"/><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6562" y="5791200"/>
            <a:ext cx="8686800" cy="838200"/>
          </a:xfrm>
        </p:spPr>
        <p:txBody>
          <a:bodyPr>
            <a:noAutofit/>
          </a:bodyPr>
          <a:lstStyle/>
          <a:p>
            <a:pPr algn="ctr"/>
            <a:r>
              <a:rPr lang="en-US" sz="1200" i="1" dirty="0"/>
              <a:t>Say, "Shall I inform you of [something] better than that? For those who fear Allah will be gardens in the presence of their Lord beneath which rivers flow, wherein they abide eternally, and purified spouses and approval from </a:t>
            </a:r>
            <a:r>
              <a:rPr lang="en-US" sz="1200" i="1" dirty="0" smtClean="0"/>
              <a:t>Allah. </a:t>
            </a:r>
            <a:r>
              <a:rPr lang="en-US" sz="1200" i="1" dirty="0"/>
              <a:t>And Allah is Seeing of [His] servants </a:t>
            </a:r>
            <a:r>
              <a:rPr lang="en-US" sz="1200" i="1" dirty="0" smtClean="0"/>
              <a:t>- those </a:t>
            </a:r>
            <a:r>
              <a:rPr lang="en-US" sz="1200" i="1" dirty="0"/>
              <a:t>who say, "Our Lord, indeed we have believed, so forgive us our sins and protect us from the punishment of the </a:t>
            </a:r>
            <a:r>
              <a:rPr lang="en-US" sz="1200" i="1" dirty="0" smtClean="0"/>
              <a:t>Fire.“</a:t>
            </a:r>
          </a:p>
          <a:p>
            <a:pPr algn="r"/>
            <a:r>
              <a:rPr lang="en-US" sz="1200" i="1" dirty="0" smtClean="0"/>
              <a:t>-</a:t>
            </a:r>
            <a:r>
              <a:rPr lang="en-US" sz="1200" dirty="0" err="1"/>
              <a:t>Surat</a:t>
            </a:r>
            <a:r>
              <a:rPr lang="en-US" sz="1200" dirty="0"/>
              <a:t> '</a:t>
            </a:r>
            <a:r>
              <a:rPr lang="en-US" sz="1200" dirty="0" err="1"/>
              <a:t>Āli</a:t>
            </a:r>
            <a:r>
              <a:rPr lang="en-US" sz="1200" dirty="0"/>
              <a:t> `</a:t>
            </a:r>
            <a:r>
              <a:rPr lang="en-US" sz="1200" dirty="0" err="1" smtClean="0"/>
              <a:t>Imrān</a:t>
            </a:r>
            <a:r>
              <a:rPr lang="en-US" sz="1200" i="1" dirty="0" smtClean="0"/>
              <a:t> 3:16&amp;17</a:t>
            </a:r>
            <a:endParaRPr lang="en-US" sz="1200" dirty="0"/>
          </a:p>
        </p:txBody>
      </p:sp>
      <p:sp>
        <p:nvSpPr>
          <p:cNvPr id="2" name="Title 1"/>
          <p:cNvSpPr>
            <a:spLocks noGrp="1"/>
          </p:cNvSpPr>
          <p:nvPr>
            <p:ph type="ctrTitle"/>
          </p:nvPr>
        </p:nvSpPr>
        <p:spPr>
          <a:xfrm>
            <a:off x="838200" y="4572000"/>
            <a:ext cx="7620000" cy="762000"/>
          </a:xfrm>
        </p:spPr>
        <p:txBody>
          <a:bodyPr/>
          <a:lstStyle/>
          <a:p>
            <a:r>
              <a:rPr lang="en-US" sz="3600" dirty="0" smtClean="0"/>
              <a:t>Howling at the </a:t>
            </a:r>
            <a:r>
              <a:rPr lang="en-US" sz="3600" dirty="0" smtClean="0"/>
              <a:t>(Crescent</a:t>
            </a:r>
            <a:r>
              <a:rPr lang="en-US" sz="3600" dirty="0" smtClean="0"/>
              <a:t>) Moon</a:t>
            </a:r>
            <a:endParaRPr lang="en-US" sz="3600" dirty="0"/>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2209800" y="304800"/>
            <a:ext cx="4440816" cy="4178808"/>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3306586" y="5410200"/>
            <a:ext cx="2484976" cy="400110"/>
          </a:xfrm>
          <a:prstGeom prst="rect">
            <a:avLst/>
          </a:prstGeom>
          <a:noFill/>
        </p:spPr>
        <p:txBody>
          <a:bodyPr wrap="none" rtlCol="0">
            <a:spAutoFit/>
          </a:bodyPr>
          <a:lstStyle/>
          <a:p>
            <a:r>
              <a:rPr lang="en-US" sz="2000" b="1" dirty="0">
                <a:effectLst>
                  <a:outerShdw blurRad="38100" dist="38100" dir="2700000" algn="tl">
                    <a:srgbClr val="000000">
                      <a:alpha val="43137"/>
                    </a:srgbClr>
                  </a:outerShdw>
                </a:effectLst>
                <a:latin typeface="Algerian" panose="04020705040A02060702" pitchFamily="82" charset="0"/>
              </a:rPr>
              <a:t>SOS Week 4: </a:t>
            </a:r>
            <a:r>
              <a:rPr lang="en-US" sz="2000" dirty="0">
                <a:effectLst>
                  <a:outerShdw blurRad="38100" dist="38100" dir="2700000" algn="tl">
                    <a:srgbClr val="000000">
                      <a:alpha val="43137"/>
                    </a:srgbClr>
                  </a:outerShdw>
                </a:effectLst>
                <a:latin typeface="Algerian" panose="04020705040A02060702" pitchFamily="82" charset="0"/>
              </a:rPr>
              <a:t>Islam</a:t>
            </a:r>
          </a:p>
        </p:txBody>
      </p:sp>
    </p:spTree>
    <p:extLst>
      <p:ext uri="{BB962C8B-B14F-4D97-AF65-F5344CB8AC3E}">
        <p14:creationId xmlns:p14="http://schemas.microsoft.com/office/powerpoint/2010/main" val="261928091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Core Beliefs</a:t>
            </a:r>
            <a:endParaRPr lang="en-US" dirty="0"/>
          </a:p>
        </p:txBody>
      </p:sp>
      <p:sp>
        <p:nvSpPr>
          <p:cNvPr id="3" name="Content Placeholder 2"/>
          <p:cNvSpPr>
            <a:spLocks noGrp="1"/>
          </p:cNvSpPr>
          <p:nvPr>
            <p:ph sz="quarter" idx="13"/>
          </p:nvPr>
        </p:nvSpPr>
        <p:spPr>
          <a:xfrm>
            <a:off x="1143000" y="228600"/>
            <a:ext cx="6400800" cy="3977640"/>
          </a:xfrm>
        </p:spPr>
        <p:txBody>
          <a:bodyPr>
            <a:normAutofit lnSpcReduction="10000"/>
          </a:bodyPr>
          <a:lstStyle/>
          <a:p>
            <a:r>
              <a:rPr lang="en-US" dirty="0" smtClean="0"/>
              <a:t>Belief in Allah</a:t>
            </a:r>
          </a:p>
          <a:p>
            <a:pPr lvl="1"/>
            <a:r>
              <a:rPr lang="en-US" dirty="0" smtClean="0"/>
              <a:t>Uncreated, always singular, never a father figure</a:t>
            </a:r>
          </a:p>
          <a:p>
            <a:pPr lvl="1"/>
            <a:r>
              <a:rPr lang="en-US" dirty="0" smtClean="0"/>
              <a:t>The sin of ‘Shirk’ – Associating Allah with anything else (greater or lesser)</a:t>
            </a:r>
          </a:p>
          <a:p>
            <a:pPr lvl="1"/>
            <a:r>
              <a:rPr lang="en-US" dirty="0" err="1" smtClean="0"/>
              <a:t>Tawheed</a:t>
            </a:r>
            <a:r>
              <a:rPr lang="en-US" dirty="0" smtClean="0"/>
              <a:t> – The oneness of Allah and his will</a:t>
            </a:r>
          </a:p>
          <a:p>
            <a:r>
              <a:rPr lang="en-US" dirty="0" smtClean="0"/>
              <a:t>Belief in the Prophets…</a:t>
            </a:r>
          </a:p>
          <a:p>
            <a:pPr lvl="1"/>
            <a:r>
              <a:rPr lang="en-US" dirty="0" smtClean="0"/>
              <a:t>…all 124,000 of them</a:t>
            </a:r>
          </a:p>
          <a:p>
            <a:pPr lvl="1"/>
            <a:r>
              <a:rPr lang="en-US" dirty="0" smtClean="0"/>
              <a:t>Jesus is a prophet and a great teacher</a:t>
            </a:r>
          </a:p>
          <a:p>
            <a:pPr lvl="1"/>
            <a:r>
              <a:rPr lang="en-US" dirty="0" smtClean="0"/>
              <a:t>Born of a virgin – sort of…</a:t>
            </a:r>
          </a:p>
          <a:p>
            <a:pPr lvl="1"/>
            <a:r>
              <a:rPr lang="en-US" dirty="0" smtClean="0"/>
              <a:t>Man of righteousness and a worker of miracles</a:t>
            </a:r>
          </a:p>
          <a:p>
            <a:pPr lvl="1"/>
            <a:endParaRPr lang="en-US" dirty="0" smtClean="0"/>
          </a:p>
          <a:p>
            <a:pPr lvl="1"/>
            <a:endParaRPr lang="en-US" dirty="0"/>
          </a:p>
        </p:txBody>
      </p:sp>
    </p:spTree>
    <p:extLst>
      <p:ext uri="{BB962C8B-B14F-4D97-AF65-F5344CB8AC3E}">
        <p14:creationId xmlns:p14="http://schemas.microsoft.com/office/powerpoint/2010/main" val="3158129307"/>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p:cTn id="2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3">
                                            <p:txEl>
                                              <p:pRg st="4" end="4"/>
                                            </p:txEl>
                                          </p:spTgt>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p:cTn id="2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p:cTn id="3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35" dur="500"/>
                                        <p:tgtEl>
                                          <p:spTgt spid="3">
                                            <p:txEl>
                                              <p:pRg st="6" end="6"/>
                                            </p:txEl>
                                          </p:spTgt>
                                        </p:tgtEl>
                                      </p:cBhvr>
                                    </p:animEffect>
                                  </p:childTnLst>
                                </p:cTn>
                              </p:par>
                              <p:par>
                                <p:cTn id="36" presetID="53" presetClass="entr" presetSubtype="16"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 calcmode="lin" valueType="num">
                                      <p:cBhvr>
                                        <p:cTn id="38"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9"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40" dur="500"/>
                                        <p:tgtEl>
                                          <p:spTgt spid="3">
                                            <p:txEl>
                                              <p:pRg st="7" end="7"/>
                                            </p:txEl>
                                          </p:spTgt>
                                        </p:tgtEl>
                                      </p:cBhvr>
                                    </p:animEffect>
                                  </p:childTnLst>
                                </p:cTn>
                              </p:par>
                              <p:par>
                                <p:cTn id="41" presetID="53" presetClass="entr" presetSubtype="16" fill="hold"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p:cTn id="43"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Core Beliefs</a:t>
            </a:r>
            <a:endParaRPr lang="en-US" dirty="0"/>
          </a:p>
        </p:txBody>
      </p:sp>
      <p:pic>
        <p:nvPicPr>
          <p:cNvPr id="2050" name="Picture 2" descr="http://a.dilcdn.com/bl/wp-content/uploads/sites/2/2013/02/427865_469427919747394_1168861315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304800"/>
            <a:ext cx="3657600" cy="218262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quarter" idx="13"/>
          </p:nvPr>
        </p:nvSpPr>
        <p:spPr/>
        <p:txBody>
          <a:bodyPr/>
          <a:lstStyle/>
          <a:p>
            <a:r>
              <a:rPr lang="en-US" dirty="0" smtClean="0"/>
              <a:t>Belief in Angels</a:t>
            </a:r>
          </a:p>
          <a:p>
            <a:pPr lvl="1"/>
            <a:r>
              <a:rPr lang="en-US" dirty="0" smtClean="0"/>
              <a:t>Recorders of deeds, good and bad</a:t>
            </a:r>
          </a:p>
          <a:p>
            <a:pPr lvl="1"/>
            <a:r>
              <a:rPr lang="en-US" dirty="0" smtClean="0"/>
              <a:t>Demons and Jinn</a:t>
            </a:r>
          </a:p>
          <a:p>
            <a:r>
              <a:rPr lang="en-US" dirty="0" smtClean="0"/>
              <a:t>Belief in the Holy Books</a:t>
            </a:r>
          </a:p>
          <a:p>
            <a:pPr lvl="1"/>
            <a:r>
              <a:rPr lang="en-US" dirty="0" smtClean="0"/>
              <a:t>Qur’an, The Hadith, and The </a:t>
            </a:r>
            <a:r>
              <a:rPr lang="en-US" dirty="0" err="1" smtClean="0"/>
              <a:t>Sira</a:t>
            </a:r>
            <a:endParaRPr lang="en-US" dirty="0" smtClean="0"/>
          </a:p>
          <a:p>
            <a:pPr lvl="1"/>
            <a:r>
              <a:rPr lang="en-US" dirty="0" err="1" smtClean="0"/>
              <a:t>Torrah</a:t>
            </a:r>
            <a:r>
              <a:rPr lang="en-US" dirty="0" smtClean="0"/>
              <a:t>, The Psalms, and The Gospels</a:t>
            </a:r>
          </a:p>
          <a:p>
            <a:r>
              <a:rPr lang="en-US" dirty="0" smtClean="0"/>
              <a:t>Belief in the Day of Judgment</a:t>
            </a:r>
          </a:p>
          <a:p>
            <a:r>
              <a:rPr lang="en-US" dirty="0" smtClean="0"/>
              <a:t>Belief in Fate</a:t>
            </a:r>
          </a:p>
          <a:p>
            <a:pPr lvl="1"/>
            <a:endParaRPr lang="en-US" dirty="0" smtClean="0"/>
          </a:p>
          <a:p>
            <a:endParaRPr lang="en-US" dirty="0"/>
          </a:p>
        </p:txBody>
      </p:sp>
    </p:spTree>
    <p:extLst>
      <p:ext uri="{BB962C8B-B14F-4D97-AF65-F5344CB8AC3E}">
        <p14:creationId xmlns:p14="http://schemas.microsoft.com/office/powerpoint/2010/main" val="4027869417"/>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1+#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500"/>
                                        <p:tgtEl>
                                          <p:spTgt spid="2050"/>
                                        </p:tgtEl>
                                        <p:attrNameLst>
                                          <p:attrName>ppt_x</p:attrName>
                                        </p:attrNameLst>
                                      </p:cBhvr>
                                      <p:tavLst>
                                        <p:tav tm="0">
                                          <p:val>
                                            <p:strVal val="ppt_x"/>
                                          </p:val>
                                        </p:tav>
                                        <p:tav tm="100000">
                                          <p:val>
                                            <p:strVal val="1+ppt_w/2"/>
                                          </p:val>
                                        </p:tav>
                                      </p:tavLst>
                                    </p:anim>
                                    <p:anim calcmode="lin" valueType="num">
                                      <p:cBhvr additive="base">
                                        <p:cTn id="13" dur="500"/>
                                        <p:tgtEl>
                                          <p:spTgt spid="2050"/>
                                        </p:tgtEl>
                                        <p:attrNameLst>
                                          <p:attrName>ppt_y</p:attrName>
                                        </p:attrNameLst>
                                      </p:cBhvr>
                                      <p:tavLst>
                                        <p:tav tm="0">
                                          <p:val>
                                            <p:strVal val="ppt_y"/>
                                          </p:val>
                                        </p:tav>
                                        <p:tav tm="100000">
                                          <p:val>
                                            <p:strVal val="ppt_y"/>
                                          </p:val>
                                        </p:tav>
                                      </p:tavLst>
                                    </p:anim>
                                    <p:set>
                                      <p:cBhvr>
                                        <p:cTn id="14" dur="1" fill="hold">
                                          <p:stCondLst>
                                            <p:cond delay="499"/>
                                          </p:stCondLst>
                                        </p:cTn>
                                        <p:tgtEl>
                                          <p:spTgt spid="2050"/>
                                        </p:tgtEl>
                                        <p:attrNameLst>
                                          <p:attrName>style.visibility</p:attrName>
                                        </p:attrNameLst>
                                      </p:cBhvr>
                                      <p:to>
                                        <p:strVal val="hidden"/>
                                      </p:to>
                                    </p:se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500"/>
                                        <p:tgtEl>
                                          <p:spTgt spid="3">
                                            <p:txEl>
                                              <p:pRg st="3" end="3"/>
                                            </p:txEl>
                                          </p:spTgt>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1" dur="500"/>
                                        <p:tgtEl>
                                          <p:spTgt spid="3">
                                            <p:txEl>
                                              <p:pRg st="4" end="4"/>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p:cTn id="3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5"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p:cTn id="4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3" dur="5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 calcmode="lin" valueType="num">
                                      <p:cBhvr>
                                        <p:cTn id="48"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9"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Five Pillars</a:t>
            </a:r>
            <a:endParaRPr lang="en-US" dirty="0"/>
          </a:p>
        </p:txBody>
      </p:sp>
      <p:sp>
        <p:nvSpPr>
          <p:cNvPr id="3" name="Content Placeholder 2"/>
          <p:cNvSpPr>
            <a:spLocks noGrp="1"/>
          </p:cNvSpPr>
          <p:nvPr>
            <p:ph sz="quarter" idx="13"/>
          </p:nvPr>
        </p:nvSpPr>
        <p:spPr>
          <a:xfrm>
            <a:off x="1143000" y="731520"/>
            <a:ext cx="7620000" cy="3474720"/>
          </a:xfrm>
        </p:spPr>
        <p:txBody>
          <a:bodyPr/>
          <a:lstStyle/>
          <a:p>
            <a:r>
              <a:rPr lang="en-US" dirty="0" smtClean="0"/>
              <a:t>The profession of Faith (</a:t>
            </a:r>
            <a:r>
              <a:rPr lang="en-US" dirty="0" err="1" smtClean="0"/>
              <a:t>Shahadah</a:t>
            </a:r>
            <a:r>
              <a:rPr lang="en-US" dirty="0" smtClean="0"/>
              <a:t>)</a:t>
            </a:r>
          </a:p>
          <a:p>
            <a:pPr lvl="1"/>
            <a:r>
              <a:rPr lang="en-US" dirty="0" smtClean="0"/>
              <a:t>“There is no god by Allah and Mohammed is his prophet.”</a:t>
            </a:r>
          </a:p>
          <a:p>
            <a:r>
              <a:rPr lang="en-US" dirty="0" smtClean="0"/>
              <a:t>Prayers (</a:t>
            </a:r>
            <a:r>
              <a:rPr lang="en-US" dirty="0" err="1" smtClean="0"/>
              <a:t>Salat</a:t>
            </a:r>
            <a:r>
              <a:rPr lang="en-US" dirty="0" smtClean="0"/>
              <a:t>)</a:t>
            </a:r>
          </a:p>
          <a:p>
            <a:pPr lvl="1"/>
            <a:r>
              <a:rPr lang="en-US" dirty="0" smtClean="0"/>
              <a:t>Dawn, Noon, Afternoon, Sunset, and Nightfall</a:t>
            </a:r>
          </a:p>
          <a:p>
            <a:pPr lvl="1"/>
            <a:r>
              <a:rPr lang="en-US" dirty="0" smtClean="0"/>
              <a:t>Always facing Mecca</a:t>
            </a:r>
          </a:p>
          <a:p>
            <a:pPr lvl="1"/>
            <a:r>
              <a:rPr lang="en-US" dirty="0" smtClean="0"/>
              <a:t>Congregational prayers on Fridays at a mosque</a:t>
            </a:r>
            <a:endParaRPr lang="en-US" dirty="0"/>
          </a:p>
        </p:txBody>
      </p:sp>
      <p:pic>
        <p:nvPicPr>
          <p:cNvPr id="4" name="Azan - Call to Prayer.aa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52400" y="6096000"/>
            <a:ext cx="609600" cy="609600"/>
          </a:xfrm>
          <a:prstGeom prst="rect">
            <a:avLst/>
          </a:prstGeom>
        </p:spPr>
      </p:pic>
      <p:pic>
        <p:nvPicPr>
          <p:cNvPr id="4098" name="Picture 2" descr="http://data1.ibtimes.co.in/en/full/550984/saudi-arabia-national-flag.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3429000"/>
            <a:ext cx="6096000" cy="33147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upload.wikimedia.org/wikipedia/commons/e/e5/Mosqu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7371" y="3486150"/>
            <a:ext cx="42672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370842"/>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nodeType="clickEffect">
                                  <p:stCondLst>
                                    <p:cond delay="0"/>
                                  </p:stCondLst>
                                  <p:childTnLst>
                                    <p:anim calcmode="lin" valueType="num">
                                      <p:cBhvr>
                                        <p:cTn id="13" dur="500"/>
                                        <p:tgtEl>
                                          <p:spTgt spid="4098"/>
                                        </p:tgtEl>
                                        <p:attrNameLst>
                                          <p:attrName>ppt_w</p:attrName>
                                        </p:attrNameLst>
                                      </p:cBhvr>
                                      <p:tavLst>
                                        <p:tav tm="0">
                                          <p:val>
                                            <p:strVal val="ppt_w"/>
                                          </p:val>
                                        </p:tav>
                                        <p:tav tm="100000">
                                          <p:val>
                                            <p:fltVal val="0"/>
                                          </p:val>
                                        </p:tav>
                                      </p:tavLst>
                                    </p:anim>
                                    <p:anim calcmode="lin" valueType="num">
                                      <p:cBhvr>
                                        <p:cTn id="14" dur="500"/>
                                        <p:tgtEl>
                                          <p:spTgt spid="4098"/>
                                        </p:tgtEl>
                                        <p:attrNameLst>
                                          <p:attrName>ppt_h</p:attrName>
                                        </p:attrNameLst>
                                      </p:cBhvr>
                                      <p:tavLst>
                                        <p:tav tm="0">
                                          <p:val>
                                            <p:strVal val="ppt_h"/>
                                          </p:val>
                                        </p:tav>
                                        <p:tav tm="100000">
                                          <p:val>
                                            <p:fltVal val="0"/>
                                          </p:val>
                                        </p:tav>
                                      </p:tavLst>
                                    </p:anim>
                                    <p:animEffect transition="out" filter="fade">
                                      <p:cBhvr>
                                        <p:cTn id="15" dur="500"/>
                                        <p:tgtEl>
                                          <p:spTgt spid="4098"/>
                                        </p:tgtEl>
                                      </p:cBhvr>
                                    </p:animEffect>
                                    <p:set>
                                      <p:cBhvr>
                                        <p:cTn id="16" dur="1" fill="hold">
                                          <p:stCondLst>
                                            <p:cond delay="499"/>
                                          </p:stCondLst>
                                        </p:cTn>
                                        <p:tgtEl>
                                          <p:spTgt spid="409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ppt_y"/>
                                          </p:val>
                                        </p:tav>
                                        <p:tav tm="100000">
                                          <p:val>
                                            <p:strVal val="#ppt_y"/>
                                          </p:val>
                                        </p:tav>
                                      </p:tavLst>
                                    </p:anim>
                                  </p:childTnLst>
                                </p:cTn>
                              </p:par>
                              <p:par>
                                <p:cTn id="35" presetID="53" presetClass="entr" presetSubtype="16" fill="hold" nodeType="withEffect">
                                  <p:stCondLst>
                                    <p:cond delay="0"/>
                                  </p:stCondLst>
                                  <p:childTnLst>
                                    <p:set>
                                      <p:cBhvr>
                                        <p:cTn id="36" dur="1" fill="hold">
                                          <p:stCondLst>
                                            <p:cond delay="0"/>
                                          </p:stCondLst>
                                        </p:cTn>
                                        <p:tgtEl>
                                          <p:spTgt spid="4100"/>
                                        </p:tgtEl>
                                        <p:attrNameLst>
                                          <p:attrName>style.visibility</p:attrName>
                                        </p:attrNameLst>
                                      </p:cBhvr>
                                      <p:to>
                                        <p:strVal val="visible"/>
                                      </p:to>
                                    </p:set>
                                    <p:anim calcmode="lin" valueType="num">
                                      <p:cBhvr>
                                        <p:cTn id="37" dur="500" fill="hold"/>
                                        <p:tgtEl>
                                          <p:spTgt spid="4100"/>
                                        </p:tgtEl>
                                        <p:attrNameLst>
                                          <p:attrName>ppt_w</p:attrName>
                                        </p:attrNameLst>
                                      </p:cBhvr>
                                      <p:tavLst>
                                        <p:tav tm="0">
                                          <p:val>
                                            <p:fltVal val="0"/>
                                          </p:val>
                                        </p:tav>
                                        <p:tav tm="100000">
                                          <p:val>
                                            <p:strVal val="#ppt_w"/>
                                          </p:val>
                                        </p:tav>
                                      </p:tavLst>
                                    </p:anim>
                                    <p:anim calcmode="lin" valueType="num">
                                      <p:cBhvr>
                                        <p:cTn id="38" dur="500" fill="hold"/>
                                        <p:tgtEl>
                                          <p:spTgt spid="4100"/>
                                        </p:tgtEl>
                                        <p:attrNameLst>
                                          <p:attrName>ppt_h</p:attrName>
                                        </p:attrNameLst>
                                      </p:cBhvr>
                                      <p:tavLst>
                                        <p:tav tm="0">
                                          <p:val>
                                            <p:fltVal val="0"/>
                                          </p:val>
                                        </p:tav>
                                        <p:tav tm="100000">
                                          <p:val>
                                            <p:strVal val="#ppt_h"/>
                                          </p:val>
                                        </p:tav>
                                      </p:tavLst>
                                    </p:anim>
                                    <p:animEffect transition="in" filter="fade">
                                      <p:cBhvr>
                                        <p:cTn id="39" dur="500"/>
                                        <p:tgtEl>
                                          <p:spTgt spid="4100"/>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xit" presetSubtype="32" fill="hold" nodeType="clickEffect">
                                  <p:stCondLst>
                                    <p:cond delay="0"/>
                                  </p:stCondLst>
                                  <p:childTnLst>
                                    <p:anim calcmode="lin" valueType="num">
                                      <p:cBhvr>
                                        <p:cTn id="43" dur="500"/>
                                        <p:tgtEl>
                                          <p:spTgt spid="4100"/>
                                        </p:tgtEl>
                                        <p:attrNameLst>
                                          <p:attrName>ppt_w</p:attrName>
                                        </p:attrNameLst>
                                      </p:cBhvr>
                                      <p:tavLst>
                                        <p:tav tm="0">
                                          <p:val>
                                            <p:strVal val="ppt_w"/>
                                          </p:val>
                                        </p:tav>
                                        <p:tav tm="100000">
                                          <p:val>
                                            <p:fltVal val="0"/>
                                          </p:val>
                                        </p:tav>
                                      </p:tavLst>
                                    </p:anim>
                                    <p:anim calcmode="lin" valueType="num">
                                      <p:cBhvr>
                                        <p:cTn id="44" dur="500"/>
                                        <p:tgtEl>
                                          <p:spTgt spid="4100"/>
                                        </p:tgtEl>
                                        <p:attrNameLst>
                                          <p:attrName>ppt_h</p:attrName>
                                        </p:attrNameLst>
                                      </p:cBhvr>
                                      <p:tavLst>
                                        <p:tav tm="0">
                                          <p:val>
                                            <p:strVal val="ppt_h"/>
                                          </p:val>
                                        </p:tav>
                                        <p:tav tm="100000">
                                          <p:val>
                                            <p:fltVal val="0"/>
                                          </p:val>
                                        </p:tav>
                                      </p:tavLst>
                                    </p:anim>
                                    <p:animEffect transition="out" filter="fade">
                                      <p:cBhvr>
                                        <p:cTn id="45" dur="500"/>
                                        <p:tgtEl>
                                          <p:spTgt spid="4100"/>
                                        </p:tgtEl>
                                      </p:cBhvr>
                                    </p:animEffect>
                                    <p:set>
                                      <p:cBhvr>
                                        <p:cTn id="46" dur="1" fill="hold">
                                          <p:stCondLst>
                                            <p:cond delay="499"/>
                                          </p:stCondLst>
                                        </p:cTn>
                                        <p:tgtEl>
                                          <p:spTgt spid="410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4"/>
                    </p:tgtEl>
                  </p:cond>
                </p:stCondLst>
                <p:endSync evt="end" delay="0">
                  <p:rtn val="all"/>
                </p:endSync>
                <p:childTnLst>
                  <p:par>
                    <p:cTn id="48" fill="hold">
                      <p:stCondLst>
                        <p:cond delay="0"/>
                      </p:stCondLst>
                      <p:childTnLst>
                        <p:par>
                          <p:cTn id="49" fill="hold">
                            <p:stCondLst>
                              <p:cond delay="0"/>
                            </p:stCondLst>
                            <p:childTnLst>
                              <p:par>
                                <p:cTn id="50" presetID="1" presetClass="mediacall" presetSubtype="0" fill="hold" nodeType="clickEffect">
                                  <p:stCondLst>
                                    <p:cond delay="0"/>
                                  </p:stCondLst>
                                  <p:childTnLst>
                                    <p:cmd type="call" cmd="playFrom(0.0)">
                                      <p:cBhvr>
                                        <p:cTn id="51" dur="237585" fill="hold"/>
                                        <p:tgtEl>
                                          <p:spTgt spid="4"/>
                                        </p:tgtEl>
                                      </p:cBhvr>
                                    </p:cmd>
                                  </p:childTnLst>
                                </p:cTn>
                              </p:par>
                            </p:childTnLst>
                          </p:cTn>
                        </p:par>
                      </p:childTnLst>
                    </p:cTn>
                  </p:par>
                </p:childTnLst>
              </p:cTn>
              <p:nextCondLst>
                <p:cond evt="onClick" delay="0">
                  <p:tgtEl>
                    <p:spTgt spid="4"/>
                  </p:tgtEl>
                </p:cond>
              </p:nextCondLst>
            </p:seq>
            <p:audio>
              <p:cMediaNode vol="80000">
                <p:cTn id="52"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Five Pillars</a:t>
            </a:r>
            <a:endParaRPr lang="en-US" dirty="0"/>
          </a:p>
        </p:txBody>
      </p:sp>
      <p:sp>
        <p:nvSpPr>
          <p:cNvPr id="3" name="Content Placeholder 2"/>
          <p:cNvSpPr>
            <a:spLocks noGrp="1"/>
          </p:cNvSpPr>
          <p:nvPr>
            <p:ph sz="quarter" idx="13"/>
          </p:nvPr>
        </p:nvSpPr>
        <p:spPr/>
        <p:txBody>
          <a:bodyPr/>
          <a:lstStyle/>
          <a:p>
            <a:r>
              <a:rPr lang="en-US" dirty="0" smtClean="0"/>
              <a:t>Alms Giving (Zakat)</a:t>
            </a:r>
          </a:p>
          <a:p>
            <a:pPr lvl="1"/>
            <a:r>
              <a:rPr lang="en-US" dirty="0" smtClean="0"/>
              <a:t>2.5% of wealth to the poor</a:t>
            </a:r>
          </a:p>
          <a:p>
            <a:r>
              <a:rPr lang="en-US" dirty="0" smtClean="0"/>
              <a:t>Fasting (</a:t>
            </a:r>
            <a:r>
              <a:rPr lang="en-US" dirty="0" err="1" smtClean="0"/>
              <a:t>Sawan</a:t>
            </a:r>
            <a:r>
              <a:rPr lang="en-US" dirty="0" smtClean="0"/>
              <a:t>)</a:t>
            </a:r>
          </a:p>
          <a:p>
            <a:pPr lvl="1"/>
            <a:r>
              <a:rPr lang="en-US" dirty="0" smtClean="0"/>
              <a:t>Ramadan</a:t>
            </a:r>
          </a:p>
          <a:p>
            <a:r>
              <a:rPr lang="en-US" dirty="0" smtClean="0"/>
              <a:t>Pilgrimage to Mecca (The Hajj)</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2600" y="121920"/>
            <a:ext cx="3474720" cy="23164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5200" y="3200400"/>
            <a:ext cx="4838700" cy="3200400"/>
          </a:xfrm>
          <a:prstGeom prst="rect">
            <a:avLst/>
          </a:prstGeom>
        </p:spPr>
      </p:pic>
    </p:spTree>
    <p:extLst>
      <p:ext uri="{BB962C8B-B14F-4D97-AF65-F5344CB8AC3E}">
        <p14:creationId xmlns:p14="http://schemas.microsoft.com/office/powerpoint/2010/main" val="295538455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ppt_y"/>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nodeType="clickEffect">
                                  <p:stCondLst>
                                    <p:cond delay="0"/>
                                  </p:stCondLst>
                                  <p:childTnLst>
                                    <p:anim calcmode="lin" valueType="num">
                                      <p:cBhvr additive="base">
                                        <p:cTn id="26" dur="500"/>
                                        <p:tgtEl>
                                          <p:spTgt spid="5"/>
                                        </p:tgtEl>
                                        <p:attrNameLst>
                                          <p:attrName>ppt_x</p:attrName>
                                        </p:attrNameLst>
                                      </p:cBhvr>
                                      <p:tavLst>
                                        <p:tav tm="0">
                                          <p:val>
                                            <p:strVal val="ppt_x"/>
                                          </p:val>
                                        </p:tav>
                                        <p:tav tm="100000">
                                          <p:val>
                                            <p:strVal val="ppt_x"/>
                                          </p:val>
                                        </p:tav>
                                      </p:tavLst>
                                    </p:anim>
                                    <p:anim calcmode="lin" valueType="num">
                                      <p:cBhvr additive="base">
                                        <p:cTn id="27" dur="500"/>
                                        <p:tgtEl>
                                          <p:spTgt spid="5"/>
                                        </p:tgtEl>
                                        <p:attrNameLst>
                                          <p:attrName>ppt_y</p:attrName>
                                        </p:attrNameLst>
                                      </p:cBhvr>
                                      <p:tavLst>
                                        <p:tav tm="0">
                                          <p:val>
                                            <p:strVal val="ppt_y"/>
                                          </p:val>
                                        </p:tav>
                                        <p:tav tm="100000">
                                          <p:val>
                                            <p:strVal val="1+ppt_h/2"/>
                                          </p:val>
                                        </p:tav>
                                      </p:tavLst>
                                    </p:anim>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Islamic Doctrine</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762" y="475488"/>
            <a:ext cx="5418410" cy="386791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87817986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a:blip r:embed="rId2">
            <a:extLst>
              <a:ext uri="{28A0092B-C50C-407E-A947-70E740481C1C}">
                <a14:useLocalDpi xmlns:a14="http://schemas.microsoft.com/office/drawing/2010/main" val="0"/>
              </a:ext>
            </a:extLst>
          </a:blip>
          <a:srcRect t="6734" b="6734"/>
          <a:stretch>
            <a:fillRect/>
          </a:stretch>
        </p:blipFill>
        <p:spPr/>
      </p:pic>
      <p:sp>
        <p:nvSpPr>
          <p:cNvPr id="3" name="Text Placeholder 2"/>
          <p:cNvSpPr>
            <a:spLocks noGrp="1"/>
          </p:cNvSpPr>
          <p:nvPr>
            <p:ph type="body" sz="half" idx="2"/>
          </p:nvPr>
        </p:nvSpPr>
        <p:spPr>
          <a:xfrm>
            <a:off x="457200" y="762000"/>
            <a:ext cx="4267200" cy="2411506"/>
          </a:xfrm>
        </p:spPr>
        <p:txBody>
          <a:bodyPr>
            <a:noAutofit/>
          </a:bodyPr>
          <a:lstStyle/>
          <a:p>
            <a:pPr marL="0" indent="0">
              <a:buNone/>
            </a:pPr>
            <a:endParaRPr lang="en-US" sz="1800" dirty="0" smtClean="0"/>
          </a:p>
          <a:p>
            <a:r>
              <a:rPr lang="en-US" sz="1800" dirty="0"/>
              <a:t>Because of that {Israel’s sin in the wilderness}, We decreed upon the Children of Israel that whoever kills a soul unless for a soul or for corruption [done] in the </a:t>
            </a:r>
            <a:r>
              <a:rPr lang="en-US" sz="1800" dirty="0" smtClean="0"/>
              <a:t>land… </a:t>
            </a:r>
            <a:br>
              <a:rPr lang="en-US" sz="1800" dirty="0" smtClean="0"/>
            </a:br>
            <a:r>
              <a:rPr lang="en-US" sz="1800" dirty="0" smtClean="0"/>
              <a:t>(Al </a:t>
            </a:r>
            <a:r>
              <a:rPr lang="en-US" sz="1800" dirty="0" err="1" smtClean="0"/>
              <a:t>Ma’idah</a:t>
            </a:r>
            <a:r>
              <a:rPr lang="en-US" sz="1800" dirty="0" smtClean="0"/>
              <a:t>, </a:t>
            </a:r>
            <a:r>
              <a:rPr lang="en-US" sz="1800" dirty="0" err="1" smtClean="0"/>
              <a:t>Surrah</a:t>
            </a:r>
            <a:r>
              <a:rPr lang="en-US" sz="1800" dirty="0" smtClean="0"/>
              <a:t> 5:32)</a:t>
            </a:r>
          </a:p>
          <a:p>
            <a:endParaRPr lang="en-US" sz="1800" dirty="0" smtClean="0"/>
          </a:p>
        </p:txBody>
      </p:sp>
      <p:sp>
        <p:nvSpPr>
          <p:cNvPr id="4" name="Title 3"/>
          <p:cNvSpPr>
            <a:spLocks noGrp="1"/>
          </p:cNvSpPr>
          <p:nvPr>
            <p:ph type="title"/>
          </p:nvPr>
        </p:nvSpPr>
        <p:spPr/>
        <p:txBody>
          <a:bodyPr/>
          <a:lstStyle/>
          <a:p>
            <a:pPr>
              <a:spcAft>
                <a:spcPts val="500"/>
              </a:spcAft>
            </a:pPr>
            <a:r>
              <a:rPr lang="en-US" dirty="0" smtClean="0"/>
              <a:t>Does the Qur’an Justify Terrorism?</a:t>
            </a:r>
            <a:endParaRPr lang="en-US" dirty="0"/>
          </a:p>
        </p:txBody>
      </p:sp>
    </p:spTree>
    <p:extLst>
      <p:ext uri="{BB962C8B-B14F-4D97-AF65-F5344CB8AC3E}">
        <p14:creationId xmlns:p14="http://schemas.microsoft.com/office/powerpoint/2010/main" val="1225790882"/>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Islamism</a:t>
            </a:r>
            <a:endParaRPr lang="en-US" dirty="0"/>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143000" y="1350298"/>
            <a:ext cx="3657600" cy="2446215"/>
          </a:xfrm>
          <a:scene3d>
            <a:camera prst="perspectiveHeroicExtremeRightFacing"/>
            <a:lightRig rig="threePt" dir="t"/>
          </a:scene3d>
        </p:spPr>
      </p:pic>
      <p:sp>
        <p:nvSpPr>
          <p:cNvPr id="4" name="Content Placeholder 3"/>
          <p:cNvSpPr>
            <a:spLocks noGrp="1"/>
          </p:cNvSpPr>
          <p:nvPr>
            <p:ph sz="quarter" idx="14"/>
          </p:nvPr>
        </p:nvSpPr>
        <p:spPr/>
        <p:txBody>
          <a:bodyPr/>
          <a:lstStyle/>
          <a:p>
            <a:r>
              <a:rPr lang="en-US" dirty="0" smtClean="0"/>
              <a:t>Political Islam</a:t>
            </a:r>
          </a:p>
          <a:p>
            <a:pPr lvl="1"/>
            <a:r>
              <a:rPr lang="en-US" dirty="0" smtClean="0"/>
              <a:t>Gradual shift through social and political changes over time</a:t>
            </a:r>
          </a:p>
          <a:p>
            <a:pPr lvl="1"/>
            <a:r>
              <a:rPr lang="en-US" dirty="0" smtClean="0"/>
              <a:t>Rapid expansion by violence (Jihad)</a:t>
            </a:r>
          </a:p>
          <a:p>
            <a:r>
              <a:rPr lang="en-US" dirty="0" smtClean="0"/>
              <a:t>Sharia Law</a:t>
            </a:r>
          </a:p>
          <a:p>
            <a:r>
              <a:rPr lang="en-US" dirty="0" smtClean="0"/>
              <a:t>Dar al-</a:t>
            </a:r>
            <a:r>
              <a:rPr lang="en-US" dirty="0" err="1" smtClean="0"/>
              <a:t>Harb</a:t>
            </a:r>
            <a:r>
              <a:rPr lang="en-US" dirty="0" smtClean="0"/>
              <a:t> vs. </a:t>
            </a:r>
            <a:br>
              <a:rPr lang="en-US" dirty="0" smtClean="0"/>
            </a:br>
            <a:r>
              <a:rPr lang="en-US" dirty="0" smtClean="0"/>
              <a:t>Dar al-Islam</a:t>
            </a:r>
            <a:endParaRPr lang="en-US" dirty="0"/>
          </a:p>
        </p:txBody>
      </p:sp>
    </p:spTree>
    <p:extLst>
      <p:ext uri="{BB962C8B-B14F-4D97-AF65-F5344CB8AC3E}">
        <p14:creationId xmlns:p14="http://schemas.microsoft.com/office/powerpoint/2010/main" val="949208909"/>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80">
                                          <p:stCondLst>
                                            <p:cond delay="0"/>
                                          </p:stCondLst>
                                        </p:cTn>
                                        <p:tgtEl>
                                          <p:spTgt spid="4">
                                            <p:txEl>
                                              <p:pRg st="2" end="2"/>
                                            </p:txEl>
                                          </p:spTgt>
                                        </p:tgtEl>
                                      </p:cBhvr>
                                    </p:animEffect>
                                    <p:anim calcmode="lin" valueType="num">
                                      <p:cBhvr>
                                        <p:cTn id="8"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2" end="2"/>
                                            </p:txEl>
                                          </p:spTgt>
                                        </p:tgtEl>
                                      </p:cBhvr>
                                      <p:to x="100000" y="60000"/>
                                    </p:animScale>
                                    <p:animScale>
                                      <p:cBhvr>
                                        <p:cTn id="14" dur="166" decel="50000">
                                          <p:stCondLst>
                                            <p:cond delay="676"/>
                                          </p:stCondLst>
                                        </p:cTn>
                                        <p:tgtEl>
                                          <p:spTgt spid="4">
                                            <p:txEl>
                                              <p:pRg st="2" end="2"/>
                                            </p:txEl>
                                          </p:spTgt>
                                        </p:tgtEl>
                                      </p:cBhvr>
                                      <p:to x="100000" y="100000"/>
                                    </p:animScale>
                                    <p:animScale>
                                      <p:cBhvr>
                                        <p:cTn id="15" dur="26">
                                          <p:stCondLst>
                                            <p:cond delay="1312"/>
                                          </p:stCondLst>
                                        </p:cTn>
                                        <p:tgtEl>
                                          <p:spTgt spid="4">
                                            <p:txEl>
                                              <p:pRg st="2" end="2"/>
                                            </p:txEl>
                                          </p:spTgt>
                                        </p:tgtEl>
                                      </p:cBhvr>
                                      <p:to x="100000" y="80000"/>
                                    </p:animScale>
                                    <p:animScale>
                                      <p:cBhvr>
                                        <p:cTn id="16" dur="166" decel="50000">
                                          <p:stCondLst>
                                            <p:cond delay="1338"/>
                                          </p:stCondLst>
                                        </p:cTn>
                                        <p:tgtEl>
                                          <p:spTgt spid="4">
                                            <p:txEl>
                                              <p:pRg st="2" end="2"/>
                                            </p:txEl>
                                          </p:spTgt>
                                        </p:tgtEl>
                                      </p:cBhvr>
                                      <p:to x="100000" y="100000"/>
                                    </p:animScale>
                                    <p:animScale>
                                      <p:cBhvr>
                                        <p:cTn id="17" dur="26">
                                          <p:stCondLst>
                                            <p:cond delay="1642"/>
                                          </p:stCondLst>
                                        </p:cTn>
                                        <p:tgtEl>
                                          <p:spTgt spid="4">
                                            <p:txEl>
                                              <p:pRg st="2" end="2"/>
                                            </p:txEl>
                                          </p:spTgt>
                                        </p:tgtEl>
                                      </p:cBhvr>
                                      <p:to x="100000" y="90000"/>
                                    </p:animScale>
                                    <p:animScale>
                                      <p:cBhvr>
                                        <p:cTn id="18" dur="166" decel="50000">
                                          <p:stCondLst>
                                            <p:cond delay="1668"/>
                                          </p:stCondLst>
                                        </p:cTn>
                                        <p:tgtEl>
                                          <p:spTgt spid="4">
                                            <p:txEl>
                                              <p:pRg st="2" end="2"/>
                                            </p:txEl>
                                          </p:spTgt>
                                        </p:tgtEl>
                                      </p:cBhvr>
                                      <p:to x="100000" y="100000"/>
                                    </p:animScale>
                                    <p:animScale>
                                      <p:cBhvr>
                                        <p:cTn id="19" dur="26">
                                          <p:stCondLst>
                                            <p:cond delay="1808"/>
                                          </p:stCondLst>
                                        </p:cTn>
                                        <p:tgtEl>
                                          <p:spTgt spid="4">
                                            <p:txEl>
                                              <p:pRg st="2" end="2"/>
                                            </p:txEl>
                                          </p:spTgt>
                                        </p:tgtEl>
                                      </p:cBhvr>
                                      <p:to x="100000" y="95000"/>
                                    </p:animScale>
                                    <p:animScale>
                                      <p:cBhvr>
                                        <p:cTn id="20" dur="166" decel="50000">
                                          <p:stCondLst>
                                            <p:cond delay="1834"/>
                                          </p:stCondLst>
                                        </p:cTn>
                                        <p:tgtEl>
                                          <p:spTgt spid="4">
                                            <p:txEl>
                                              <p:pRg st="2" end="2"/>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Sunni</a:t>
            </a:r>
            <a:endParaRPr lang="en-US" dirty="0"/>
          </a:p>
        </p:txBody>
      </p:sp>
      <p:sp>
        <p:nvSpPr>
          <p:cNvPr id="3" name="Content Placeholder 2"/>
          <p:cNvSpPr>
            <a:spLocks noGrp="1"/>
          </p:cNvSpPr>
          <p:nvPr>
            <p:ph sz="half" idx="2"/>
          </p:nvPr>
        </p:nvSpPr>
        <p:spPr/>
        <p:txBody>
          <a:bodyPr/>
          <a:lstStyle/>
          <a:p>
            <a:r>
              <a:rPr lang="en-US" dirty="0" smtClean="0"/>
              <a:t>Elected successor to Mohammed</a:t>
            </a:r>
          </a:p>
          <a:p>
            <a:r>
              <a:rPr lang="en-US" dirty="0" smtClean="0"/>
              <a:t>Consensus Driven</a:t>
            </a:r>
          </a:p>
          <a:p>
            <a:r>
              <a:rPr lang="en-US" dirty="0" smtClean="0"/>
              <a:t>Holds the Hadith and </a:t>
            </a:r>
            <a:r>
              <a:rPr lang="en-US" dirty="0" err="1" smtClean="0"/>
              <a:t>Sira</a:t>
            </a:r>
            <a:r>
              <a:rPr lang="en-US" dirty="0" smtClean="0"/>
              <a:t> as equal to the Qur’an</a:t>
            </a:r>
          </a:p>
          <a:p>
            <a:r>
              <a:rPr lang="en-US" dirty="0" smtClean="0"/>
              <a:t>Vast majority of Muslims</a:t>
            </a:r>
          </a:p>
          <a:p>
            <a:pPr lvl="1"/>
            <a:r>
              <a:rPr lang="en-US" dirty="0" smtClean="0"/>
              <a:t>1.2-1.4 Billion Worldwide</a:t>
            </a:r>
            <a:endParaRPr lang="en-US" dirty="0"/>
          </a:p>
        </p:txBody>
      </p:sp>
      <p:sp>
        <p:nvSpPr>
          <p:cNvPr id="4" name="Text Placeholder 3"/>
          <p:cNvSpPr>
            <a:spLocks noGrp="1"/>
          </p:cNvSpPr>
          <p:nvPr>
            <p:ph type="body" sz="quarter" idx="3"/>
          </p:nvPr>
        </p:nvSpPr>
        <p:spPr/>
        <p:txBody>
          <a:bodyPr/>
          <a:lstStyle/>
          <a:p>
            <a:r>
              <a:rPr lang="en-US" dirty="0" smtClean="0"/>
              <a:t>Shia (Shiite)</a:t>
            </a:r>
            <a:endParaRPr lang="en-US" dirty="0"/>
          </a:p>
        </p:txBody>
      </p:sp>
      <p:sp>
        <p:nvSpPr>
          <p:cNvPr id="5" name="Content Placeholder 4"/>
          <p:cNvSpPr>
            <a:spLocks noGrp="1"/>
          </p:cNvSpPr>
          <p:nvPr>
            <p:ph sz="quarter" idx="4"/>
          </p:nvPr>
        </p:nvSpPr>
        <p:spPr/>
        <p:txBody>
          <a:bodyPr/>
          <a:lstStyle/>
          <a:p>
            <a:r>
              <a:rPr lang="en-US" dirty="0" smtClean="0"/>
              <a:t>Blood relative should have succeeded Mohammed</a:t>
            </a:r>
          </a:p>
          <a:p>
            <a:r>
              <a:rPr lang="en-US" dirty="0" smtClean="0"/>
              <a:t>Authority Driven</a:t>
            </a:r>
          </a:p>
          <a:p>
            <a:r>
              <a:rPr lang="en-US" dirty="0" smtClean="0"/>
              <a:t>The Qur’an is superior to the Hadith and </a:t>
            </a:r>
            <a:r>
              <a:rPr lang="en-US" dirty="0" err="1" smtClean="0"/>
              <a:t>Sira</a:t>
            </a:r>
            <a:endParaRPr lang="en-US" dirty="0" smtClean="0"/>
          </a:p>
          <a:p>
            <a:r>
              <a:rPr lang="en-US" dirty="0" smtClean="0"/>
              <a:t>Significant minority</a:t>
            </a:r>
          </a:p>
          <a:p>
            <a:pPr lvl="1"/>
            <a:r>
              <a:rPr lang="en-US" dirty="0" smtClean="0"/>
              <a:t>About 200 Million Worldwide</a:t>
            </a:r>
            <a:endParaRPr lang="en-US" dirty="0"/>
          </a:p>
        </p:txBody>
      </p:sp>
      <p:sp>
        <p:nvSpPr>
          <p:cNvPr id="6" name="Title 5"/>
          <p:cNvSpPr>
            <a:spLocks noGrp="1"/>
          </p:cNvSpPr>
          <p:nvPr>
            <p:ph type="title"/>
          </p:nvPr>
        </p:nvSpPr>
        <p:spPr/>
        <p:txBody>
          <a:bodyPr/>
          <a:lstStyle/>
          <a:p>
            <a:r>
              <a:rPr lang="en-US" dirty="0" smtClean="0"/>
              <a:t>Major Sects:</a:t>
            </a:r>
            <a:br>
              <a:rPr lang="en-US" dirty="0" smtClean="0"/>
            </a:br>
            <a:r>
              <a:rPr lang="en-US" dirty="0" smtClean="0"/>
              <a:t>Sunni and Shia</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7800" y="3886200"/>
            <a:ext cx="2743200" cy="2581351"/>
          </a:xfrm>
          <a:prstGeom prst="rect">
            <a:avLst/>
          </a:prstGeom>
        </p:spPr>
      </p:pic>
    </p:spTree>
    <p:extLst>
      <p:ext uri="{BB962C8B-B14F-4D97-AF65-F5344CB8AC3E}">
        <p14:creationId xmlns:p14="http://schemas.microsoft.com/office/powerpoint/2010/main" val="3503154360"/>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Sects: Sufi</a:t>
            </a:r>
            <a:endParaRPr lang="en-US" dirty="0"/>
          </a:p>
        </p:txBody>
      </p:sp>
      <p:sp>
        <p:nvSpPr>
          <p:cNvPr id="3" name="Content Placeholder 2"/>
          <p:cNvSpPr>
            <a:spLocks noGrp="1"/>
          </p:cNvSpPr>
          <p:nvPr>
            <p:ph sz="quarter" idx="13"/>
          </p:nvPr>
        </p:nvSpPr>
        <p:spPr/>
        <p:txBody>
          <a:bodyPr>
            <a:normAutofit fontScale="92500" lnSpcReduction="10000"/>
          </a:bodyPr>
          <a:lstStyle/>
          <a:p>
            <a:r>
              <a:rPr lang="en-US" dirty="0"/>
              <a:t>Mystical Islam</a:t>
            </a:r>
          </a:p>
          <a:p>
            <a:r>
              <a:rPr lang="en-US" dirty="0"/>
              <a:t>Imams claim an unbroken genealogy back to Caliph Ali</a:t>
            </a:r>
          </a:p>
          <a:p>
            <a:r>
              <a:rPr lang="en-US" dirty="0"/>
              <a:t>Seeks perfect worship of Allah over </a:t>
            </a:r>
            <a:r>
              <a:rPr lang="en-US" dirty="0" err="1"/>
              <a:t>Tawheed</a:t>
            </a:r>
            <a:endParaRPr lang="en-US" dirty="0"/>
          </a:p>
          <a:p>
            <a:r>
              <a:rPr lang="en-US" dirty="0"/>
              <a:t>Allah is personal and approachable, not distant and unknowable.</a:t>
            </a:r>
          </a:p>
          <a:p>
            <a:r>
              <a:rPr lang="en-US" dirty="0"/>
              <a:t>80-100 million </a:t>
            </a:r>
            <a:r>
              <a:rPr lang="en-US" dirty="0" smtClean="0"/>
              <a:t>worldwide</a:t>
            </a:r>
            <a:endParaRPr lang="en-US" dirty="0"/>
          </a:p>
        </p:txBody>
      </p:sp>
      <p:pic>
        <p:nvPicPr>
          <p:cNvPr id="5" name="Content Placeholder 4"/>
          <p:cNvPicPr>
            <a:picLocks noGrp="1" noChangeAspect="1"/>
          </p:cNvPicPr>
          <p:nvPr>
            <p:ph sz="quarter" idx="14"/>
          </p:nvPr>
        </p:nvPicPr>
        <p:blipFill>
          <a:blip r:embed="rId2" cstate="print">
            <a:extLst>
              <a:ext uri="{28A0092B-C50C-407E-A947-70E740481C1C}">
                <a14:useLocalDpi xmlns:a14="http://schemas.microsoft.com/office/drawing/2010/main" val="0"/>
              </a:ext>
            </a:extLst>
          </a:blip>
          <a:stretch>
            <a:fillRect/>
          </a:stretch>
        </p:blipFill>
        <p:spPr>
          <a:xfrm>
            <a:off x="4645025" y="990600"/>
            <a:ext cx="4114800" cy="2744539"/>
          </a:xfrm>
        </p:spPr>
      </p:pic>
    </p:spTree>
    <p:extLst>
      <p:ext uri="{BB962C8B-B14F-4D97-AF65-F5344CB8AC3E}">
        <p14:creationId xmlns:p14="http://schemas.microsoft.com/office/powerpoint/2010/main" val="384437996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Sects</a:t>
            </a:r>
            <a:endParaRPr lang="en-US" dirty="0"/>
          </a:p>
        </p:txBody>
      </p:sp>
      <p:sp>
        <p:nvSpPr>
          <p:cNvPr id="3" name="Content Placeholder 2"/>
          <p:cNvSpPr>
            <a:spLocks noGrp="1"/>
          </p:cNvSpPr>
          <p:nvPr>
            <p:ph sz="quarter" idx="13"/>
          </p:nvPr>
        </p:nvSpPr>
        <p:spPr>
          <a:xfrm>
            <a:off x="1143000" y="731520"/>
            <a:ext cx="6629400" cy="3474720"/>
          </a:xfrm>
        </p:spPr>
        <p:txBody>
          <a:bodyPr/>
          <a:lstStyle/>
          <a:p>
            <a:r>
              <a:rPr lang="en-US" dirty="0" smtClean="0"/>
              <a:t>Folk Islam</a:t>
            </a:r>
          </a:p>
          <a:p>
            <a:pPr lvl="1"/>
            <a:r>
              <a:rPr lang="en-US" dirty="0" smtClean="0"/>
              <a:t>Islamic precepts mixed with local traditions</a:t>
            </a:r>
          </a:p>
          <a:p>
            <a:r>
              <a:rPr lang="en-US" dirty="0" smtClean="0"/>
              <a:t>Baha'i World Faith</a:t>
            </a:r>
          </a:p>
          <a:p>
            <a:pPr lvl="1"/>
            <a:r>
              <a:rPr lang="en-US" dirty="0" smtClean="0"/>
              <a:t>Allah is the only god, but other religions are valid.</a:t>
            </a:r>
          </a:p>
          <a:p>
            <a:pPr lvl="1"/>
            <a:r>
              <a:rPr lang="en-US" dirty="0" smtClean="0"/>
              <a:t>All religions come from the same place and lead to the same end.</a:t>
            </a:r>
          </a:p>
          <a:p>
            <a:r>
              <a:rPr lang="en-US" dirty="0" smtClean="0"/>
              <a:t>Nation of Islam</a:t>
            </a:r>
          </a:p>
          <a:p>
            <a:pPr lvl="1"/>
            <a:r>
              <a:rPr lang="en-US" dirty="0" smtClean="0"/>
              <a:t>Muslim in name only</a:t>
            </a:r>
            <a:endParaRPr lang="en-US" dirty="0"/>
          </a:p>
        </p:txBody>
      </p:sp>
    </p:spTree>
    <p:extLst>
      <p:ext uri="{BB962C8B-B14F-4D97-AF65-F5344CB8AC3E}">
        <p14:creationId xmlns:p14="http://schemas.microsoft.com/office/powerpoint/2010/main" val="293829083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vertical)">
                                      <p:cBhvr>
                                        <p:cTn id="7" dur="500"/>
                                        <p:tgtEl>
                                          <p:spTgt spid="3">
                                            <p:txEl>
                                              <p:pRg st="2" end="2"/>
                                            </p:txEl>
                                          </p:spTgt>
                                        </p:tgtEl>
                                      </p:cBhvr>
                                    </p:animEffect>
                                  </p:childTnLst>
                                </p:cTn>
                              </p:par>
                              <p:par>
                                <p:cTn id="8" presetID="14" presetClass="entr" presetSubtype="5"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randombar(vertical)">
                                      <p:cBhvr>
                                        <p:cTn id="10" dur="500"/>
                                        <p:tgtEl>
                                          <p:spTgt spid="3">
                                            <p:txEl>
                                              <p:pRg st="3" end="3"/>
                                            </p:txEl>
                                          </p:spTgt>
                                        </p:tgtEl>
                                      </p:cBhvr>
                                    </p:animEffect>
                                  </p:childTnLst>
                                </p:cTn>
                              </p:par>
                              <p:par>
                                <p:cTn id="11" presetID="14" presetClass="entr" presetSubtype="5"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randombar(vertic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5"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randombar(vertical)">
                                      <p:cBhvr>
                                        <p:cTn id="18" dur="500"/>
                                        <p:tgtEl>
                                          <p:spTgt spid="3">
                                            <p:txEl>
                                              <p:pRg st="5" end="5"/>
                                            </p:txEl>
                                          </p:spTgt>
                                        </p:tgtEl>
                                      </p:cBhvr>
                                    </p:animEffect>
                                  </p:childTnLst>
                                </p:cTn>
                              </p:par>
                              <p:par>
                                <p:cTn id="19" presetID="14" presetClass="entr" presetSubtype="5"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randombar(vertical)">
                                      <p:cBhvr>
                                        <p:cTn id="2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9914" y="0"/>
            <a:ext cx="2743200" cy="5033394"/>
          </a:xfrm>
          <a:prstGeom prst="rect">
            <a:avLst/>
          </a:prstGeom>
        </p:spPr>
      </p:pic>
      <p:sp>
        <p:nvSpPr>
          <p:cNvPr id="2" name="Title 1"/>
          <p:cNvSpPr>
            <a:spLocks noGrp="1"/>
          </p:cNvSpPr>
          <p:nvPr>
            <p:ph type="title"/>
          </p:nvPr>
        </p:nvSpPr>
        <p:spPr>
          <a:xfrm>
            <a:off x="307975" y="4953000"/>
            <a:ext cx="7997827" cy="1143000"/>
          </a:xfrm>
        </p:spPr>
        <p:txBody>
          <a:bodyPr/>
          <a:lstStyle/>
          <a:p>
            <a:r>
              <a:rPr lang="en-US" sz="4400" dirty="0" smtClean="0">
                <a:effectLst/>
              </a:rPr>
              <a:t>History: The Crescent Moon</a:t>
            </a:r>
            <a:endParaRPr lang="en-US" sz="4400" dirty="0"/>
          </a:p>
        </p:txBody>
      </p:sp>
      <p:sp>
        <p:nvSpPr>
          <p:cNvPr id="3" name="Content Placeholder 2"/>
          <p:cNvSpPr>
            <a:spLocks noGrp="1"/>
          </p:cNvSpPr>
          <p:nvPr>
            <p:ph sz="quarter" idx="13"/>
          </p:nvPr>
        </p:nvSpPr>
        <p:spPr>
          <a:xfrm>
            <a:off x="304800" y="533400"/>
            <a:ext cx="6400800" cy="3474720"/>
          </a:xfrm>
        </p:spPr>
        <p:txBody>
          <a:bodyPr>
            <a:normAutofit lnSpcReduction="10000"/>
          </a:bodyPr>
          <a:lstStyle/>
          <a:p>
            <a:r>
              <a:rPr lang="en-US" dirty="0" smtClean="0"/>
              <a:t>Wilderness of Sin</a:t>
            </a:r>
            <a:r>
              <a:rPr lang="en-US" dirty="0"/>
              <a:t> </a:t>
            </a:r>
            <a:r>
              <a:rPr lang="en-US" dirty="0" smtClean="0"/>
              <a:t>and Mount Sinai: Both named for Sin al-</a:t>
            </a:r>
            <a:r>
              <a:rPr lang="en-US" dirty="0" err="1" smtClean="0"/>
              <a:t>Ilah</a:t>
            </a:r>
            <a:r>
              <a:rPr lang="en-US" dirty="0" smtClean="0"/>
              <a:t>, the Sumerian moon god.</a:t>
            </a:r>
            <a:r>
              <a:rPr lang="en-US" dirty="0" smtClean="0"/>
              <a:t/>
            </a:r>
            <a:br>
              <a:rPr lang="en-US" dirty="0" smtClean="0"/>
            </a:br>
            <a:endParaRPr lang="en-US" dirty="0" smtClean="0"/>
          </a:p>
          <a:p>
            <a:r>
              <a:rPr lang="en-US" dirty="0" smtClean="0"/>
              <a:t>‘al-</a:t>
            </a:r>
            <a:r>
              <a:rPr lang="en-US" dirty="0" err="1" smtClean="0"/>
              <a:t>Ilah</a:t>
            </a:r>
            <a:r>
              <a:rPr lang="en-US" dirty="0" smtClean="0"/>
              <a:t>’ </a:t>
            </a:r>
            <a:r>
              <a:rPr lang="en-US" dirty="0" smtClean="0"/>
              <a:t>is a title, not a name. It means ‘the deity’ or ‘the god’.</a:t>
            </a:r>
            <a:r>
              <a:rPr lang="en-US" dirty="0" smtClean="0"/>
              <a:t/>
            </a:r>
            <a:br>
              <a:rPr lang="en-US" dirty="0" smtClean="0"/>
            </a:br>
            <a:endParaRPr lang="en-US" dirty="0" smtClean="0"/>
          </a:p>
          <a:p>
            <a:r>
              <a:rPr lang="en-US" dirty="0" smtClean="0"/>
              <a:t>Allah and Sin al-</a:t>
            </a:r>
            <a:r>
              <a:rPr lang="en-US" dirty="0" err="1" smtClean="0"/>
              <a:t>Ilah</a:t>
            </a:r>
            <a:r>
              <a:rPr lang="en-US" dirty="0" smtClean="0"/>
              <a:t> are one and the same</a:t>
            </a:r>
            <a:br>
              <a:rPr lang="en-US" dirty="0" smtClean="0"/>
            </a:br>
            <a:endParaRPr lang="en-US" dirty="0" smtClean="0"/>
          </a:p>
          <a:p>
            <a:r>
              <a:rPr lang="en-US" i="1" u="sng" dirty="0" smtClean="0"/>
              <a:t>Bonus Tidbit:</a:t>
            </a:r>
            <a:r>
              <a:rPr lang="en-US" i="1" dirty="0" smtClean="0"/>
              <a:t> </a:t>
            </a:r>
            <a:r>
              <a:rPr lang="en-US" dirty="0" smtClean="0"/>
              <a:t>The Babylonian god Bel, found in the Book of Daniel, is also Sin al-</a:t>
            </a:r>
            <a:r>
              <a:rPr lang="en-US" dirty="0" err="1" smtClean="0"/>
              <a:t>Ilah</a:t>
            </a:r>
            <a:r>
              <a:rPr lang="en-US" dirty="0" smtClean="0"/>
              <a:t>.</a:t>
            </a:r>
            <a:endParaRPr lang="en-US" dirty="0" smtClean="0"/>
          </a:p>
        </p:txBody>
      </p:sp>
      <p:sp>
        <p:nvSpPr>
          <p:cNvPr id="5" name="AutoShape 2" descr="Image result for khadijah muhamma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Image result for khadijah muhamma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466859921"/>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80">
                                          <p:stCondLst>
                                            <p:cond delay="0"/>
                                          </p:stCondLst>
                                        </p:cTn>
                                        <p:tgtEl>
                                          <p:spTgt spid="3">
                                            <p:txEl>
                                              <p:pRg st="3" end="3"/>
                                            </p:txEl>
                                          </p:spTgt>
                                        </p:tgtEl>
                                      </p:cBhvr>
                                    </p:animEffect>
                                    <p:anim calcmode="lin" valueType="num">
                                      <p:cBhvr>
                                        <p:cTn id="23"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3">
                                            <p:txEl>
                                              <p:pRg st="3" end="3"/>
                                            </p:txEl>
                                          </p:spTgt>
                                        </p:tgtEl>
                                      </p:cBhvr>
                                      <p:to x="100000" y="60000"/>
                                    </p:animScale>
                                    <p:animScale>
                                      <p:cBhvr>
                                        <p:cTn id="29" dur="166" decel="50000">
                                          <p:stCondLst>
                                            <p:cond delay="676"/>
                                          </p:stCondLst>
                                        </p:cTn>
                                        <p:tgtEl>
                                          <p:spTgt spid="3">
                                            <p:txEl>
                                              <p:pRg st="3" end="3"/>
                                            </p:txEl>
                                          </p:spTgt>
                                        </p:tgtEl>
                                      </p:cBhvr>
                                      <p:to x="100000" y="100000"/>
                                    </p:animScale>
                                    <p:animScale>
                                      <p:cBhvr>
                                        <p:cTn id="30" dur="26">
                                          <p:stCondLst>
                                            <p:cond delay="1312"/>
                                          </p:stCondLst>
                                        </p:cTn>
                                        <p:tgtEl>
                                          <p:spTgt spid="3">
                                            <p:txEl>
                                              <p:pRg st="3" end="3"/>
                                            </p:txEl>
                                          </p:spTgt>
                                        </p:tgtEl>
                                      </p:cBhvr>
                                      <p:to x="100000" y="80000"/>
                                    </p:animScale>
                                    <p:animScale>
                                      <p:cBhvr>
                                        <p:cTn id="31" dur="166" decel="50000">
                                          <p:stCondLst>
                                            <p:cond delay="1338"/>
                                          </p:stCondLst>
                                        </p:cTn>
                                        <p:tgtEl>
                                          <p:spTgt spid="3">
                                            <p:txEl>
                                              <p:pRg st="3" end="3"/>
                                            </p:txEl>
                                          </p:spTgt>
                                        </p:tgtEl>
                                      </p:cBhvr>
                                      <p:to x="100000" y="100000"/>
                                    </p:animScale>
                                    <p:animScale>
                                      <p:cBhvr>
                                        <p:cTn id="32" dur="26">
                                          <p:stCondLst>
                                            <p:cond delay="1642"/>
                                          </p:stCondLst>
                                        </p:cTn>
                                        <p:tgtEl>
                                          <p:spTgt spid="3">
                                            <p:txEl>
                                              <p:pRg st="3" end="3"/>
                                            </p:txEl>
                                          </p:spTgt>
                                        </p:tgtEl>
                                      </p:cBhvr>
                                      <p:to x="100000" y="90000"/>
                                    </p:animScale>
                                    <p:animScale>
                                      <p:cBhvr>
                                        <p:cTn id="33" dur="166" decel="50000">
                                          <p:stCondLst>
                                            <p:cond delay="1668"/>
                                          </p:stCondLst>
                                        </p:cTn>
                                        <p:tgtEl>
                                          <p:spTgt spid="3">
                                            <p:txEl>
                                              <p:pRg st="3" end="3"/>
                                            </p:txEl>
                                          </p:spTgt>
                                        </p:tgtEl>
                                      </p:cBhvr>
                                      <p:to x="100000" y="100000"/>
                                    </p:animScale>
                                    <p:animScale>
                                      <p:cBhvr>
                                        <p:cTn id="34" dur="26">
                                          <p:stCondLst>
                                            <p:cond delay="1808"/>
                                          </p:stCondLst>
                                        </p:cTn>
                                        <p:tgtEl>
                                          <p:spTgt spid="3">
                                            <p:txEl>
                                              <p:pRg st="3" end="3"/>
                                            </p:txEl>
                                          </p:spTgt>
                                        </p:tgtEl>
                                      </p:cBhvr>
                                      <p:to x="100000" y="95000"/>
                                    </p:animScale>
                                    <p:animScale>
                                      <p:cBhvr>
                                        <p:cTn id="35"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deal with Islam?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94225" y="1456948"/>
            <a:ext cx="4016375" cy="344404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Text Placeholder 3"/>
          <p:cNvSpPr>
            <a:spLocks noGrp="1"/>
          </p:cNvSpPr>
          <p:nvPr>
            <p:ph type="body" sz="half" idx="2"/>
          </p:nvPr>
        </p:nvSpPr>
        <p:spPr/>
        <p:txBody>
          <a:bodyPr>
            <a:normAutofit/>
          </a:bodyPr>
          <a:lstStyle/>
          <a:p>
            <a:pPr marL="285750" indent="-285750">
              <a:buFont typeface="Wingdings" panose="05000000000000000000" pitchFamily="2" charset="2"/>
              <a:buChar char="§"/>
            </a:pPr>
            <a:r>
              <a:rPr lang="en-US" sz="1800" dirty="0" smtClean="0"/>
              <a:t>Apparent simplicity</a:t>
            </a:r>
          </a:p>
          <a:p>
            <a:pPr marL="285750" indent="-285750">
              <a:buFont typeface="Wingdings" panose="05000000000000000000" pitchFamily="2" charset="2"/>
              <a:buChar char="§"/>
            </a:pPr>
            <a:r>
              <a:rPr lang="en-US" sz="1800" dirty="0" smtClean="0"/>
              <a:t>Seems to possess </a:t>
            </a:r>
            <a:br>
              <a:rPr lang="en-US" sz="1800" dirty="0" smtClean="0"/>
            </a:br>
            <a:r>
              <a:rPr lang="en-US" sz="1800" dirty="0" smtClean="0"/>
              <a:t>moral clarity</a:t>
            </a:r>
          </a:p>
          <a:p>
            <a:pPr marL="285750" indent="-285750">
              <a:buFont typeface="Wingdings" panose="05000000000000000000" pitchFamily="2" charset="2"/>
              <a:buChar char="§"/>
            </a:pPr>
            <a:r>
              <a:rPr lang="en-US" sz="1800" dirty="0" smtClean="0"/>
              <a:t>Complete – Encompasses every aspect of life.</a:t>
            </a:r>
          </a:p>
          <a:p>
            <a:pPr marL="285750" indent="-285750">
              <a:buFont typeface="Wingdings" panose="05000000000000000000" pitchFamily="2" charset="2"/>
              <a:buChar char="§"/>
            </a:pPr>
            <a:r>
              <a:rPr lang="en-US" sz="1800" dirty="0" smtClean="0"/>
              <a:t>Sense of unity</a:t>
            </a:r>
            <a:endParaRPr lang="en-US" sz="1800" dirty="0"/>
          </a:p>
        </p:txBody>
      </p:sp>
    </p:spTree>
    <p:extLst>
      <p:ext uri="{BB962C8B-B14F-4D97-AF65-F5344CB8AC3E}">
        <p14:creationId xmlns:p14="http://schemas.microsoft.com/office/powerpoint/2010/main" val="478341063"/>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372168"/>
            <a:ext cx="7772401" cy="1143000"/>
          </a:xfrm>
        </p:spPr>
        <p:txBody>
          <a:bodyPr/>
          <a:lstStyle/>
          <a:p>
            <a:r>
              <a:rPr lang="en-US" dirty="0" smtClean="0"/>
              <a:t>What does the Bible say?</a:t>
            </a:r>
            <a:endParaRPr lang="en-US" dirty="0"/>
          </a:p>
        </p:txBody>
      </p:sp>
      <p:sp>
        <p:nvSpPr>
          <p:cNvPr id="3" name="Content Placeholder 2"/>
          <p:cNvSpPr>
            <a:spLocks noGrp="1"/>
          </p:cNvSpPr>
          <p:nvPr>
            <p:ph sz="quarter" idx="13"/>
          </p:nvPr>
        </p:nvSpPr>
        <p:spPr/>
        <p:txBody>
          <a:bodyPr>
            <a:normAutofit lnSpcReduction="10000"/>
          </a:bodyPr>
          <a:lstStyle/>
          <a:p>
            <a:r>
              <a:rPr lang="en-US" dirty="0" smtClean="0"/>
              <a:t>God is Triune, not singular</a:t>
            </a:r>
          </a:p>
          <a:p>
            <a:r>
              <a:rPr lang="en-US" dirty="0" smtClean="0"/>
              <a:t>God is approachable &amp; knowable, unlike Allah</a:t>
            </a:r>
          </a:p>
          <a:p>
            <a:pPr lvl="1"/>
            <a:r>
              <a:rPr lang="en-US" dirty="0" smtClean="0"/>
              <a:t>Exceptions: Sufism and Baha'i</a:t>
            </a:r>
          </a:p>
          <a:p>
            <a:r>
              <a:rPr lang="en-US" dirty="0" smtClean="0"/>
              <a:t>God saves by grace through faith, not by works</a:t>
            </a:r>
            <a:br>
              <a:rPr lang="en-US" dirty="0" smtClean="0"/>
            </a:br>
            <a:r>
              <a:rPr lang="en-US" dirty="0" smtClean="0"/>
              <a:t/>
            </a:r>
            <a:br>
              <a:rPr lang="en-US" dirty="0" smtClean="0"/>
            </a:br>
            <a:endParaRPr lang="en-US" dirty="0" smtClean="0"/>
          </a:p>
          <a:p>
            <a:r>
              <a:rPr lang="en-US" b="1" dirty="0" smtClean="0"/>
              <a:t>Remember:</a:t>
            </a:r>
            <a:r>
              <a:rPr lang="en-US" dirty="0" smtClean="0"/>
              <a:t> There are almost no theological parallels between Islam and Christianity. Its stance is almost always the opposite of ours.</a:t>
            </a:r>
            <a:endParaRPr lang="en-US" dirty="0"/>
          </a:p>
        </p:txBody>
      </p:sp>
    </p:spTree>
    <p:extLst>
      <p:ext uri="{BB962C8B-B14F-4D97-AF65-F5344CB8AC3E}">
        <p14:creationId xmlns:p14="http://schemas.microsoft.com/office/powerpoint/2010/main" val="4158679399"/>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down)">
                                      <p:cBhvr>
                                        <p:cTn id="20" dur="580">
                                          <p:stCondLst>
                                            <p:cond delay="0"/>
                                          </p:stCondLst>
                                        </p:cTn>
                                        <p:tgtEl>
                                          <p:spTgt spid="3">
                                            <p:txEl>
                                              <p:pRg st="4" end="4"/>
                                            </p:txEl>
                                          </p:spTgt>
                                        </p:tgtEl>
                                      </p:cBhvr>
                                    </p:animEffect>
                                    <p:anim calcmode="lin" valueType="num">
                                      <p:cBhvr>
                                        <p:cTn id="21"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26" dur="26">
                                          <p:stCondLst>
                                            <p:cond delay="650"/>
                                          </p:stCondLst>
                                        </p:cTn>
                                        <p:tgtEl>
                                          <p:spTgt spid="3">
                                            <p:txEl>
                                              <p:pRg st="4" end="4"/>
                                            </p:txEl>
                                          </p:spTgt>
                                        </p:tgtEl>
                                      </p:cBhvr>
                                      <p:to x="100000" y="60000"/>
                                    </p:animScale>
                                    <p:animScale>
                                      <p:cBhvr>
                                        <p:cTn id="27" dur="166" decel="50000">
                                          <p:stCondLst>
                                            <p:cond delay="676"/>
                                          </p:stCondLst>
                                        </p:cTn>
                                        <p:tgtEl>
                                          <p:spTgt spid="3">
                                            <p:txEl>
                                              <p:pRg st="4" end="4"/>
                                            </p:txEl>
                                          </p:spTgt>
                                        </p:tgtEl>
                                      </p:cBhvr>
                                      <p:to x="100000" y="100000"/>
                                    </p:animScale>
                                    <p:animScale>
                                      <p:cBhvr>
                                        <p:cTn id="28" dur="26">
                                          <p:stCondLst>
                                            <p:cond delay="1312"/>
                                          </p:stCondLst>
                                        </p:cTn>
                                        <p:tgtEl>
                                          <p:spTgt spid="3">
                                            <p:txEl>
                                              <p:pRg st="4" end="4"/>
                                            </p:txEl>
                                          </p:spTgt>
                                        </p:tgtEl>
                                      </p:cBhvr>
                                      <p:to x="100000" y="80000"/>
                                    </p:animScale>
                                    <p:animScale>
                                      <p:cBhvr>
                                        <p:cTn id="29" dur="166" decel="50000">
                                          <p:stCondLst>
                                            <p:cond delay="1338"/>
                                          </p:stCondLst>
                                        </p:cTn>
                                        <p:tgtEl>
                                          <p:spTgt spid="3">
                                            <p:txEl>
                                              <p:pRg st="4" end="4"/>
                                            </p:txEl>
                                          </p:spTgt>
                                        </p:tgtEl>
                                      </p:cBhvr>
                                      <p:to x="100000" y="100000"/>
                                    </p:animScale>
                                    <p:animScale>
                                      <p:cBhvr>
                                        <p:cTn id="30" dur="26">
                                          <p:stCondLst>
                                            <p:cond delay="1642"/>
                                          </p:stCondLst>
                                        </p:cTn>
                                        <p:tgtEl>
                                          <p:spTgt spid="3">
                                            <p:txEl>
                                              <p:pRg st="4" end="4"/>
                                            </p:txEl>
                                          </p:spTgt>
                                        </p:tgtEl>
                                      </p:cBhvr>
                                      <p:to x="100000" y="90000"/>
                                    </p:animScale>
                                    <p:animScale>
                                      <p:cBhvr>
                                        <p:cTn id="31" dur="166" decel="50000">
                                          <p:stCondLst>
                                            <p:cond delay="1668"/>
                                          </p:stCondLst>
                                        </p:cTn>
                                        <p:tgtEl>
                                          <p:spTgt spid="3">
                                            <p:txEl>
                                              <p:pRg st="4" end="4"/>
                                            </p:txEl>
                                          </p:spTgt>
                                        </p:tgtEl>
                                      </p:cBhvr>
                                      <p:to x="100000" y="100000"/>
                                    </p:animScale>
                                    <p:animScale>
                                      <p:cBhvr>
                                        <p:cTn id="32" dur="26">
                                          <p:stCondLst>
                                            <p:cond delay="1808"/>
                                          </p:stCondLst>
                                        </p:cTn>
                                        <p:tgtEl>
                                          <p:spTgt spid="3">
                                            <p:txEl>
                                              <p:pRg st="4" end="4"/>
                                            </p:txEl>
                                          </p:spTgt>
                                        </p:tgtEl>
                                      </p:cBhvr>
                                      <p:to x="100000" y="95000"/>
                                    </p:animScale>
                                    <p:animScale>
                                      <p:cBhvr>
                                        <p:cTn id="33"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blipFill dpi="0" rotWithShape="1">
            <a:blip r:embed="rId2">
              <a:alphaModFix amt="40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u="sng" dirty="0" smtClean="0"/>
              <a:t>How do I witness to a Muslim?</a:t>
            </a:r>
          </a:p>
          <a:p>
            <a:pPr marL="342900" indent="-342900">
              <a:buClr>
                <a:srgbClr val="C00000"/>
              </a:buClr>
              <a:buSzPct val="125000"/>
              <a:buFont typeface="Wingdings" panose="05000000000000000000" pitchFamily="2" charset="2"/>
              <a:buChar char="§"/>
            </a:pPr>
            <a:r>
              <a:rPr lang="en-US" sz="2400" dirty="0" smtClean="0"/>
              <a:t>Be knowledgeable about both Islam and Christianity, especially the history of each.</a:t>
            </a:r>
          </a:p>
          <a:p>
            <a:pPr marL="342900" indent="-342900">
              <a:buClr>
                <a:srgbClr val="C00000"/>
              </a:buClr>
              <a:buSzPct val="125000"/>
              <a:buFont typeface="Wingdings" panose="05000000000000000000" pitchFamily="2" charset="2"/>
              <a:buChar char="§"/>
            </a:pPr>
            <a:r>
              <a:rPr lang="en-US" sz="2400" dirty="0" smtClean="0"/>
              <a:t>Draw them out by asking questions and letting them talk</a:t>
            </a:r>
          </a:p>
          <a:p>
            <a:pPr marL="342900" indent="-342900">
              <a:buClr>
                <a:srgbClr val="C00000"/>
              </a:buClr>
              <a:buSzPct val="125000"/>
              <a:buFont typeface="Wingdings" panose="05000000000000000000" pitchFamily="2" charset="2"/>
              <a:buChar char="§"/>
            </a:pPr>
            <a:r>
              <a:rPr lang="en-US" sz="2400" dirty="0" smtClean="0"/>
              <a:t>Emphasize that Christianity is about having a relationship with God. Works are an outpouring of faith, not a means to salvation.</a:t>
            </a:r>
          </a:p>
          <a:p>
            <a:pPr marL="342900" indent="-342900">
              <a:buClr>
                <a:srgbClr val="C00000"/>
              </a:buClr>
              <a:buSzPct val="125000"/>
              <a:buFont typeface="Wingdings" panose="05000000000000000000" pitchFamily="2" charset="2"/>
              <a:buChar char="§"/>
            </a:pPr>
            <a:r>
              <a:rPr lang="en-US" sz="2400" dirty="0" smtClean="0"/>
              <a:t>Be culturally sensitive</a:t>
            </a:r>
          </a:p>
          <a:p>
            <a:pPr marL="342900" indent="-342900">
              <a:buClr>
                <a:srgbClr val="C00000"/>
              </a:buClr>
              <a:buSzPct val="125000"/>
              <a:buFont typeface="Wingdings" panose="05000000000000000000" pitchFamily="2" charset="2"/>
              <a:buChar char="§"/>
            </a:pPr>
            <a:r>
              <a:rPr lang="en-US" sz="2400" dirty="0" smtClean="0"/>
              <a:t>Understand and appreciate the high cost of leaving Islam</a:t>
            </a:r>
          </a:p>
          <a:p>
            <a:pPr marL="342900" indent="-342900">
              <a:buClr>
                <a:srgbClr val="C00000"/>
              </a:buClr>
              <a:buSzPct val="125000"/>
              <a:buFont typeface="Wingdings" panose="05000000000000000000" pitchFamily="2" charset="2"/>
              <a:buChar char="§"/>
            </a:pPr>
            <a:r>
              <a:rPr lang="en-US" sz="2400" dirty="0" smtClean="0"/>
              <a:t>Bear in mind that to the Muslim it’s all about Mohammed. In all things, what would Mohammed do?</a:t>
            </a:r>
            <a:endParaRPr lang="en-US" sz="2400" dirty="0"/>
          </a:p>
        </p:txBody>
      </p:sp>
    </p:spTree>
    <p:extLst>
      <p:ext uri="{BB962C8B-B14F-4D97-AF65-F5344CB8AC3E}">
        <p14:creationId xmlns:p14="http://schemas.microsoft.com/office/powerpoint/2010/main" val="20755095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304800"/>
            <a:ext cx="4414766" cy="5486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Rectangle 1"/>
          <p:cNvSpPr>
            <a:spLocks noChangeArrowheads="1"/>
          </p:cNvSpPr>
          <p:nvPr/>
        </p:nvSpPr>
        <p:spPr bwMode="auto">
          <a:xfrm>
            <a:off x="5987572" y="2678668"/>
            <a:ext cx="3004027" cy="738664"/>
          </a:xfrm>
          <a:prstGeom prst="rect">
            <a:avLst/>
          </a:prstGeom>
          <a:noFill/>
          <a:ln>
            <a:noFill/>
          </a:ln>
          <a:effectLst/>
        </p:spPr>
        <p:txBody>
          <a:bodyPr vert="horz" wrap="none" lIns="0" tIns="0" rIns="0" bIns="0" numCol="1" anchor="ctr" anchorCtr="0" compatLnSpc="1">
            <a:prstTxWarp prst="textNoShape">
              <a:avLst/>
            </a:prstTxWarp>
            <a:spAutoFit/>
          </a:bodyPr>
          <a:lstStyle/>
          <a:p>
            <a:pPr lvl="0" algn="r" fontAlgn="base">
              <a:spcBef>
                <a:spcPct val="0"/>
              </a:spcBef>
              <a:spcAft>
                <a:spcPct val="0"/>
              </a:spcAft>
            </a:pPr>
            <a:r>
              <a:rPr lang="ar-AE" sz="4800" dirty="0" smtClean="0"/>
              <a:t>النبي </a:t>
            </a:r>
            <a:r>
              <a:rPr lang="ar-AE" sz="4800" dirty="0"/>
              <a:t>محمد</a:t>
            </a:r>
            <a:endParaRPr kumimoji="0" lang="en-US" altLang="en-US" sz="4800" b="0" i="0" u="none" strike="noStrike" cap="none" normalizeH="0" baseline="0" dirty="0" smtClean="0">
              <a:ln>
                <a:noFill/>
              </a:ln>
              <a:effectLst/>
              <a:latin typeface="Arial" pitchFamily="34" charset="0"/>
              <a:cs typeface="Arial" pitchFamily="34" charset="0"/>
            </a:endParaRPr>
          </a:p>
        </p:txBody>
      </p:sp>
      <p:sp>
        <p:nvSpPr>
          <p:cNvPr id="4" name="Rectangle 3"/>
          <p:cNvSpPr/>
          <p:nvPr/>
        </p:nvSpPr>
        <p:spPr>
          <a:xfrm>
            <a:off x="527468" y="5934075"/>
            <a:ext cx="8089074" cy="923330"/>
          </a:xfrm>
          <a:prstGeom prst="rect">
            <a:avLst/>
          </a:prstGeom>
          <a:noFill/>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The Prophet Mohammed</a:t>
            </a: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extLst>
      <p:ext uri="{BB962C8B-B14F-4D97-AF65-F5344CB8AC3E}">
        <p14:creationId xmlns:p14="http://schemas.microsoft.com/office/powerpoint/2010/main" val="60564073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3909" y="228600"/>
            <a:ext cx="5017770" cy="64008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Rectangle 4"/>
          <p:cNvSpPr/>
          <p:nvPr/>
        </p:nvSpPr>
        <p:spPr>
          <a:xfrm>
            <a:off x="7162800" y="723900"/>
            <a:ext cx="1122743" cy="5410200"/>
          </a:xfrm>
          <a:prstGeom prst="rect">
            <a:avLst/>
          </a:prstGeom>
          <a:noFill/>
        </p:spPr>
        <p:txBody>
          <a:bodyPr vert="wordArtVert" wrap="squar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Kaaba</a:t>
            </a: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6" name="Rectangle 5"/>
          <p:cNvSpPr/>
          <p:nvPr/>
        </p:nvSpPr>
        <p:spPr>
          <a:xfrm>
            <a:off x="533400" y="1862236"/>
            <a:ext cx="1122743" cy="2906565"/>
          </a:xfrm>
          <a:prstGeom prst="rect">
            <a:avLst/>
          </a:prstGeom>
        </p:spPr>
        <p:txBody>
          <a:bodyPr vert="wordArtVert" wrap="none">
            <a:spAutoFit/>
          </a:bodyPr>
          <a:lstStyle/>
          <a:p>
            <a:r>
              <a:rPr lang="en-US" sz="5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The</a:t>
            </a:r>
            <a:endParaRPr lang="en-US" sz="5400" dirty="0"/>
          </a:p>
        </p:txBody>
      </p:sp>
      <p:sp>
        <p:nvSpPr>
          <p:cNvPr id="7" name="Rectangle 1"/>
          <p:cNvSpPr>
            <a:spLocks noChangeArrowheads="1"/>
          </p:cNvSpPr>
          <p:nvPr/>
        </p:nvSpPr>
        <p:spPr bwMode="auto">
          <a:xfrm>
            <a:off x="7293765" y="234022"/>
            <a:ext cx="860812" cy="489898"/>
          </a:xfrm>
          <a:prstGeom prst="rect">
            <a:avLst/>
          </a:prstGeom>
          <a:noFill/>
          <a:ln>
            <a:noFill/>
          </a:ln>
          <a:effectLst/>
        </p:spPr>
        <p:txBody>
          <a:bodyPr vert="horz" wrap="none" lIns="0" tIns="0" rIns="0" bIns="-6348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ar-SA" altLang="en-US" sz="3600" b="0" i="0" u="none" strike="noStrike" cap="none" normalizeH="0" baseline="0" smtClean="0">
                <a:ln>
                  <a:noFill/>
                </a:ln>
                <a:effectLst/>
                <a:latin typeface="inherit"/>
                <a:cs typeface="Arial" pitchFamily="34" charset="0"/>
              </a:rPr>
              <a:t>الكعبة</a:t>
            </a:r>
            <a:r>
              <a:rPr kumimoji="0" lang="en-US" altLang="en-US" sz="600" b="0" i="0" u="none" strike="noStrike" cap="none" normalizeH="0" baseline="0" smtClean="0">
                <a:ln>
                  <a:noFill/>
                </a:ln>
                <a:effectLst/>
                <a:latin typeface="Arial" pitchFamily="34" charset="0"/>
                <a:cs typeface="Arial" pitchFamily="34" charset="0"/>
              </a:rPr>
              <a:t> </a:t>
            </a:r>
            <a:endParaRPr kumimoji="0" lang="en-US" altLang="en-US" sz="1800" b="0" i="0" u="none" strike="noStrike" cap="none" normalizeH="0" baseline="0" smtClean="0">
              <a:ln>
                <a:noFill/>
              </a:ln>
              <a:effectLst/>
              <a:latin typeface="Arial" pitchFamily="34" charset="0"/>
              <a:cs typeface="Arial" pitchFamily="34" charset="0"/>
            </a:endParaRPr>
          </a:p>
        </p:txBody>
      </p:sp>
    </p:spTree>
    <p:extLst>
      <p:ext uri="{BB962C8B-B14F-4D97-AF65-F5344CB8AC3E}">
        <p14:creationId xmlns:p14="http://schemas.microsoft.com/office/powerpoint/2010/main" val="345025104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71" y="0"/>
            <a:ext cx="9110258" cy="6858000"/>
          </a:xfrm>
          <a:prstGeom prst="rect">
            <a:avLst/>
          </a:prstGeom>
        </p:spPr>
      </p:pic>
    </p:spTree>
    <p:extLst>
      <p:ext uri="{BB962C8B-B14F-4D97-AF65-F5344CB8AC3E}">
        <p14:creationId xmlns:p14="http://schemas.microsoft.com/office/powerpoint/2010/main" val="1820771567"/>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289" y="5410200"/>
            <a:ext cx="6512511" cy="1143000"/>
          </a:xfrm>
        </p:spPr>
        <p:txBody>
          <a:bodyPr/>
          <a:lstStyle/>
          <a:p>
            <a:r>
              <a:rPr lang="en-US" dirty="0" err="1" smtClean="0"/>
              <a:t>Hijrah</a:t>
            </a:r>
            <a:r>
              <a:rPr lang="en-US" dirty="0" smtClean="0"/>
              <a:t>: 622 A.D.</a:t>
            </a:r>
            <a:endParaRPr 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4137746"/>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2"/>
          </p:nvPr>
        </p:nvSpPr>
        <p:spPr>
          <a:xfrm>
            <a:off x="877887" y="1010486"/>
            <a:ext cx="3694114" cy="2570914"/>
          </a:xfrm>
        </p:spPr>
        <p:txBody>
          <a:bodyPr>
            <a:normAutofit/>
          </a:bodyPr>
          <a:lstStyle/>
          <a:p>
            <a:r>
              <a:rPr lang="en-US" dirty="0" smtClean="0"/>
              <a:t>114 </a:t>
            </a:r>
            <a:r>
              <a:rPr lang="en-US" dirty="0" err="1" smtClean="0"/>
              <a:t>Surrahs</a:t>
            </a:r>
            <a:r>
              <a:rPr lang="en-US" dirty="0" smtClean="0"/>
              <a:t> (Chapters) spanning 22 years. No definable chronology.</a:t>
            </a:r>
          </a:p>
          <a:p>
            <a:r>
              <a:rPr lang="en-US" dirty="0" smtClean="0"/>
              <a:t>The “true Qur’an” is in Arabic only</a:t>
            </a:r>
          </a:p>
          <a:p>
            <a:r>
              <a:rPr lang="en-US" dirty="0" smtClean="0"/>
              <a:t>Treated with enormous </a:t>
            </a:r>
            <a:br>
              <a:rPr lang="en-US" dirty="0" smtClean="0"/>
            </a:br>
            <a:r>
              <a:rPr lang="en-US" dirty="0" smtClean="0"/>
              <a:t>physical respect</a:t>
            </a:r>
          </a:p>
          <a:p>
            <a:r>
              <a:rPr lang="en-US" dirty="0" smtClean="0"/>
              <a:t>“Perfect and Uncorrupted… </a:t>
            </a:r>
          </a:p>
          <a:p>
            <a:r>
              <a:rPr lang="en-US" dirty="0" smtClean="0"/>
              <a:t>Many references to biblical characters and events</a:t>
            </a:r>
            <a:endParaRPr lang="en-US" dirty="0"/>
          </a:p>
        </p:txBody>
      </p:sp>
      <p:sp>
        <p:nvSpPr>
          <p:cNvPr id="4" name="Title 3"/>
          <p:cNvSpPr>
            <a:spLocks noGrp="1"/>
          </p:cNvSpPr>
          <p:nvPr>
            <p:ph type="title"/>
          </p:nvPr>
        </p:nvSpPr>
        <p:spPr/>
        <p:txBody>
          <a:bodyPr/>
          <a:lstStyle/>
          <a:p>
            <a:r>
              <a:rPr lang="en-US" dirty="0" smtClean="0"/>
              <a:t>The Qur’an</a:t>
            </a:r>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7467" r="7038"/>
          <a:stretch/>
        </p:blipFill>
        <p:spPr>
          <a:xfrm>
            <a:off x="5177481" y="990600"/>
            <a:ext cx="2570205" cy="3657600"/>
          </a:xfrm>
          <a:prstGeom prst="rect">
            <a:avLst/>
          </a:prstGeom>
          <a:ln w="127000" cap="sq">
            <a:solidFill>
              <a:srgbClr val="000000"/>
            </a:solidFill>
            <a:miter lim="800000"/>
          </a:ln>
          <a:effectLst>
            <a:outerShdw blurRad="57150" dist="50800" dir="2700000" algn="tl" rotWithShape="0">
              <a:srgbClr val="000000">
                <a:alpha val="40000"/>
              </a:srgbClr>
            </a:outerShdw>
            <a:reflection blurRad="6350" stA="50000" endA="300" endPos="55000" dir="5400000" sy="-100000" algn="bl" rotWithShape="0"/>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4948" y="304800"/>
            <a:ext cx="2145475" cy="36576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95655062"/>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6"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80">
                                          <p:stCondLst>
                                            <p:cond delay="0"/>
                                          </p:stCondLst>
                                        </p:cTn>
                                        <p:tgtEl>
                                          <p:spTgt spid="8"/>
                                        </p:tgtEl>
                                      </p:cBhvr>
                                    </p:animEffect>
                                    <p:anim calcmode="lin" valueType="num">
                                      <p:cBhvr>
                                        <p:cTn id="1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6" dur="26">
                                          <p:stCondLst>
                                            <p:cond delay="650"/>
                                          </p:stCondLst>
                                        </p:cTn>
                                        <p:tgtEl>
                                          <p:spTgt spid="8"/>
                                        </p:tgtEl>
                                      </p:cBhvr>
                                      <p:to x="100000" y="60000"/>
                                    </p:animScale>
                                    <p:animScale>
                                      <p:cBhvr>
                                        <p:cTn id="17" dur="166" decel="50000">
                                          <p:stCondLst>
                                            <p:cond delay="676"/>
                                          </p:stCondLst>
                                        </p:cTn>
                                        <p:tgtEl>
                                          <p:spTgt spid="8"/>
                                        </p:tgtEl>
                                      </p:cBhvr>
                                      <p:to x="100000" y="100000"/>
                                    </p:animScale>
                                    <p:animScale>
                                      <p:cBhvr>
                                        <p:cTn id="18" dur="26">
                                          <p:stCondLst>
                                            <p:cond delay="1312"/>
                                          </p:stCondLst>
                                        </p:cTn>
                                        <p:tgtEl>
                                          <p:spTgt spid="8"/>
                                        </p:tgtEl>
                                      </p:cBhvr>
                                      <p:to x="100000" y="80000"/>
                                    </p:animScale>
                                    <p:animScale>
                                      <p:cBhvr>
                                        <p:cTn id="19" dur="166" decel="50000">
                                          <p:stCondLst>
                                            <p:cond delay="1338"/>
                                          </p:stCondLst>
                                        </p:cTn>
                                        <p:tgtEl>
                                          <p:spTgt spid="8"/>
                                        </p:tgtEl>
                                      </p:cBhvr>
                                      <p:to x="100000" y="100000"/>
                                    </p:animScale>
                                    <p:animScale>
                                      <p:cBhvr>
                                        <p:cTn id="20" dur="26">
                                          <p:stCondLst>
                                            <p:cond delay="1642"/>
                                          </p:stCondLst>
                                        </p:cTn>
                                        <p:tgtEl>
                                          <p:spTgt spid="8"/>
                                        </p:tgtEl>
                                      </p:cBhvr>
                                      <p:to x="100000" y="90000"/>
                                    </p:animScale>
                                    <p:animScale>
                                      <p:cBhvr>
                                        <p:cTn id="21" dur="166" decel="50000">
                                          <p:stCondLst>
                                            <p:cond delay="1668"/>
                                          </p:stCondLst>
                                        </p:cTn>
                                        <p:tgtEl>
                                          <p:spTgt spid="8"/>
                                        </p:tgtEl>
                                      </p:cBhvr>
                                      <p:to x="100000" y="100000"/>
                                    </p:animScale>
                                    <p:animScale>
                                      <p:cBhvr>
                                        <p:cTn id="22" dur="26">
                                          <p:stCondLst>
                                            <p:cond delay="1808"/>
                                          </p:stCondLst>
                                        </p:cTn>
                                        <p:tgtEl>
                                          <p:spTgt spid="8"/>
                                        </p:tgtEl>
                                      </p:cBhvr>
                                      <p:to x="100000" y="95000"/>
                                    </p:animScale>
                                    <p:animScale>
                                      <p:cBhvr>
                                        <p:cTn id="23" dur="166" decel="50000">
                                          <p:stCondLst>
                                            <p:cond delay="1834"/>
                                          </p:stCondLst>
                                        </p:cTn>
                                        <p:tgtEl>
                                          <p:spTgt spid="8"/>
                                        </p:tgtEl>
                                      </p:cBhvr>
                                      <p:to x="100000" y="100000"/>
                                    </p:animScale>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down)">
                                      <p:cBhvr>
                                        <p:cTn id="28" dur="500"/>
                                        <p:tgtEl>
                                          <p:spTgt spid="3">
                                            <p:txEl>
                                              <p:pRg st="2" end="2"/>
                                            </p:txEl>
                                          </p:spTgt>
                                        </p:tgtEl>
                                      </p:cBhvr>
                                    </p:animEffect>
                                  </p:childTnLst>
                                </p:cTn>
                              </p:par>
                              <p:par>
                                <p:cTn id="29" presetID="14" presetClass="exit" presetSubtype="10" fill="hold" nodeType="withEffect">
                                  <p:stCondLst>
                                    <p:cond delay="0"/>
                                  </p:stCondLst>
                                  <p:childTnLst>
                                    <p:animEffect transition="out" filter="randombar(horizontal)">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wipe(down)">
                                      <p:cBhvr>
                                        <p:cTn id="36" dur="500"/>
                                        <p:tgtEl>
                                          <p:spTgt spid="3">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wipe(down)">
                                      <p:cBhvr>
                                        <p:cTn id="4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Sunna (‘Path’)</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11825" y="1897856"/>
            <a:ext cx="1781175" cy="2562225"/>
          </a:xfrm>
          <a:prstGeom prst="rect">
            <a:avLst/>
          </a:prstGeom>
          <a:ln w="127000" cap="sq">
            <a:solidFill>
              <a:srgbClr val="000000"/>
            </a:solidFill>
            <a:miter lim="800000"/>
          </a:ln>
          <a:effectLst>
            <a:outerShdw blurRad="57150" dist="50800" dir="2700000" algn="tl" rotWithShape="0">
              <a:srgbClr val="000000">
                <a:alpha val="40000"/>
              </a:srgbClr>
            </a:outerShdw>
            <a:reflection blurRad="6350" stA="50000" endA="300" endPos="55000" dir="5400000" sy="-100000" algn="bl" rotWithShape="0"/>
          </a:effectLst>
        </p:spPr>
      </p:pic>
      <p:sp>
        <p:nvSpPr>
          <p:cNvPr id="4" name="Text Placeholder 3"/>
          <p:cNvSpPr>
            <a:spLocks noGrp="1"/>
          </p:cNvSpPr>
          <p:nvPr>
            <p:ph type="body" sz="half" idx="2"/>
          </p:nvPr>
        </p:nvSpPr>
        <p:spPr/>
        <p:txBody>
          <a:bodyPr/>
          <a:lstStyle/>
          <a:p>
            <a:pPr marL="285750" indent="-285750">
              <a:buFont typeface="Wingdings" panose="05000000000000000000" pitchFamily="2" charset="2"/>
              <a:buChar char="§"/>
            </a:pPr>
            <a:r>
              <a:rPr lang="en-US" dirty="0" smtClean="0"/>
              <a:t>Hadith</a:t>
            </a:r>
          </a:p>
          <a:p>
            <a:pPr marL="742950" lvl="1" indent="-285750">
              <a:buFont typeface="Wingdings" panose="05000000000000000000" pitchFamily="2" charset="2"/>
              <a:buChar char="§"/>
            </a:pPr>
            <a:r>
              <a:rPr lang="en-US" dirty="0" smtClean="0"/>
              <a:t>‘Narrative’ – A commentary on the acts of Mohammed</a:t>
            </a:r>
            <a:br>
              <a:rPr lang="en-US" dirty="0" smtClean="0"/>
            </a:br>
            <a:endParaRPr lang="en-US" dirty="0" smtClean="0"/>
          </a:p>
          <a:p>
            <a:pPr marL="285750" indent="-285750">
              <a:buFont typeface="Wingdings" panose="05000000000000000000" pitchFamily="2" charset="2"/>
              <a:buChar char="§"/>
            </a:pPr>
            <a:r>
              <a:rPr lang="en-US" dirty="0" err="1" smtClean="0"/>
              <a:t>Sira</a:t>
            </a:r>
            <a:endParaRPr lang="en-US" dirty="0" smtClean="0"/>
          </a:p>
          <a:p>
            <a:pPr marL="742950" lvl="1" indent="-285750">
              <a:buFont typeface="Wingdings" panose="05000000000000000000" pitchFamily="2" charset="2"/>
              <a:buChar char="§"/>
            </a:pPr>
            <a:r>
              <a:rPr lang="en-US" dirty="0" smtClean="0"/>
              <a:t>Traditional biographies of Mohammed</a:t>
            </a:r>
            <a:endParaRPr lang="en-US" dirty="0"/>
          </a:p>
        </p:txBody>
      </p:sp>
    </p:spTree>
    <p:extLst>
      <p:ext uri="{BB962C8B-B14F-4D97-AF65-F5344CB8AC3E}">
        <p14:creationId xmlns:p14="http://schemas.microsoft.com/office/powerpoint/2010/main" val="3810597360"/>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Heart of Islam</a:t>
            </a:r>
            <a:endParaRPr lang="en-US" dirty="0"/>
          </a:p>
        </p:txBody>
      </p:sp>
      <p:sp>
        <p:nvSpPr>
          <p:cNvPr id="3" name="Text Placeholder 2"/>
          <p:cNvSpPr>
            <a:spLocks noGrp="1"/>
          </p:cNvSpPr>
          <p:nvPr>
            <p:ph type="body" idx="1"/>
          </p:nvPr>
        </p:nvSpPr>
        <p:spPr/>
        <p:txBody>
          <a:bodyPr/>
          <a:lstStyle/>
          <a:p>
            <a:r>
              <a:rPr lang="en-US" dirty="0" smtClean="0"/>
              <a:t>Six Core Beliefs and Five Pillars, </a:t>
            </a:r>
            <a:endParaRPr lang="en-US" dirty="0"/>
          </a:p>
        </p:txBody>
      </p:sp>
    </p:spTree>
    <p:extLst>
      <p:ext uri="{BB962C8B-B14F-4D97-AF65-F5344CB8AC3E}">
        <p14:creationId xmlns:p14="http://schemas.microsoft.com/office/powerpoint/2010/main" val="3889337338"/>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2950</TotalTime>
  <Words>729</Words>
  <Application>Microsoft Office PowerPoint</Application>
  <PresentationFormat>On-screen Show (4:3)</PresentationFormat>
  <Paragraphs>115</Paragraphs>
  <Slides>22</Slides>
  <Notes>0</Notes>
  <HiddenSlides>0</HiddenSlides>
  <MMClips>1</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Slipstream</vt:lpstr>
      <vt:lpstr>Howling at the (Crescent) Moon</vt:lpstr>
      <vt:lpstr>History: The Crescent Moon</vt:lpstr>
      <vt:lpstr>PowerPoint Presentation</vt:lpstr>
      <vt:lpstr>PowerPoint Presentation</vt:lpstr>
      <vt:lpstr>PowerPoint Presentation</vt:lpstr>
      <vt:lpstr>Hijrah: 622 A.D.</vt:lpstr>
      <vt:lpstr>The Qur’an</vt:lpstr>
      <vt:lpstr>The Sunna (‘Path’)</vt:lpstr>
      <vt:lpstr>The Heart of Islam</vt:lpstr>
      <vt:lpstr>Six Core Beliefs</vt:lpstr>
      <vt:lpstr>Six Core Beliefs</vt:lpstr>
      <vt:lpstr>The Five Pillars</vt:lpstr>
      <vt:lpstr>The Five Pillars</vt:lpstr>
      <vt:lpstr>Islamic Doctrine</vt:lpstr>
      <vt:lpstr>Does the Qur’an Justify Terrorism?</vt:lpstr>
      <vt:lpstr>Islamism</vt:lpstr>
      <vt:lpstr>Major Sects: Sunni and Shia</vt:lpstr>
      <vt:lpstr>Major Sects: Sufi</vt:lpstr>
      <vt:lpstr>Other Sects</vt:lpstr>
      <vt:lpstr>What’s the deal with Islam?</vt:lpstr>
      <vt:lpstr>What does the Bible say?</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religions: islam</dc:title>
  <dc:creator>Bork</dc:creator>
  <cp:lastModifiedBy>David Newell</cp:lastModifiedBy>
  <cp:revision>50</cp:revision>
  <dcterms:created xsi:type="dcterms:W3CDTF">2014-12-10T06:31:35Z</dcterms:created>
  <dcterms:modified xsi:type="dcterms:W3CDTF">2015-07-01T05:04:43Z</dcterms:modified>
</cp:coreProperties>
</file>