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71" r:id="rId3"/>
    <p:sldId id="257" r:id="rId4"/>
    <p:sldId id="259" r:id="rId5"/>
    <p:sldId id="272" r:id="rId6"/>
    <p:sldId id="258" r:id="rId7"/>
    <p:sldId id="268" r:id="rId8"/>
    <p:sldId id="269" r:id="rId9"/>
    <p:sldId id="267" r:id="rId10"/>
    <p:sldId id="270" r:id="rId11"/>
    <p:sldId id="260" r:id="rId12"/>
    <p:sldId id="261" r:id="rId13"/>
    <p:sldId id="262" r:id="rId14"/>
    <p:sldId id="263" r:id="rId15"/>
    <p:sldId id="264" r:id="rId16"/>
    <p:sldId id="265" r:id="rId17"/>
    <p:sldId id="266"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1" d="100"/>
          <a:sy n="71" d="100"/>
        </p:scale>
        <p:origin x="-444"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516624"/>
            <a:ext cx="7315200" cy="2595025"/>
          </a:xfrm>
        </p:spPr>
        <p:txBody>
          <a:bodyPr>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914400" y="5166530"/>
            <a:ext cx="7315200" cy="1144632"/>
          </a:xfrm>
        </p:spPr>
        <p:txBody>
          <a:bodyPr>
            <a:normAutofit/>
          </a:bodyPr>
          <a:lstStyle>
            <a:lvl1pPr marL="0" indent="0" algn="l">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7/16/2015</a:t>
            </a:fld>
            <a:endParaRPr lang="en-US"/>
          </a:p>
        </p:txBody>
      </p:sp>
      <p:sp>
        <p:nvSpPr>
          <p:cNvPr id="8" name="Slide Number Placeholder 7"/>
          <p:cNvSpPr>
            <a:spLocks noGrp="1"/>
          </p:cNvSpPr>
          <p:nvPr>
            <p:ph type="sldNum" sz="quarter" idx="11"/>
          </p:nvPr>
        </p:nvSpPr>
        <p:spPr/>
        <p:txBody>
          <a:bodyPr/>
          <a:lstStyle/>
          <a:p>
            <a:fld id="{B6F15528-21DE-4FAA-801E-634DDDAF4B2B}"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48400" y="1826709"/>
            <a:ext cx="1492499" cy="448445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54524" y="1826709"/>
            <a:ext cx="5241476" cy="448445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7/16/2015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14400" y="5017572"/>
            <a:ext cx="7315200" cy="1293592"/>
          </a:xfrm>
        </p:spPr>
        <p:txBody>
          <a:bodyPr anchor="t"/>
          <a:lstStyle>
            <a:lvl1pPr algn="l">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914400" y="3865097"/>
            <a:ext cx="7315200" cy="1098439"/>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7/16/2015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D8BD707-D9CF-40AE-B4C6-C98DA3205C09}" type="datetimeFigureOut">
              <a:rPr lang="en-US" smtClean="0"/>
              <a:pPr/>
              <a:t>7/16/2015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Title 8"/>
          <p:cNvSpPr>
            <a:spLocks noGrp="1"/>
          </p:cNvSpPr>
          <p:nvPr>
            <p:ph type="title"/>
          </p:nvPr>
        </p:nvSpPr>
        <p:spPr>
          <a:xfrm>
            <a:off x="914400" y="1544715"/>
            <a:ext cx="7315200" cy="1154097"/>
          </a:xfrm>
        </p:spPr>
        <p:txBody>
          <a:bodyPr/>
          <a:lstStyle/>
          <a:p>
            <a:r>
              <a:rPr lang="en-US" smtClean="0"/>
              <a:t>Click to edit Master title style</a:t>
            </a:r>
            <a:endParaRPr lang="en-US"/>
          </a:p>
        </p:txBody>
      </p:sp>
      <p:sp>
        <p:nvSpPr>
          <p:cNvPr id="8" name="Content Placeholder 7"/>
          <p:cNvSpPr>
            <a:spLocks noGrp="1"/>
          </p:cNvSpPr>
          <p:nvPr>
            <p:ph sz="quarter" idx="13"/>
          </p:nvPr>
        </p:nvSpPr>
        <p:spPr>
          <a:xfrm>
            <a:off x="914400" y="2743200"/>
            <a:ext cx="3566160" cy="35935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81728" y="2743200"/>
            <a:ext cx="3566160" cy="35956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16348" y="2743200"/>
            <a:ext cx="336499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85144" y="2743200"/>
            <a:ext cx="336206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1D8BD707-D9CF-40AE-B4C6-C98DA3205C09}" type="datetimeFigureOut">
              <a:rPr lang="en-US" smtClean="0"/>
              <a:pPr/>
              <a:t>7/16/2015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0" name="Title 9"/>
          <p:cNvSpPr>
            <a:spLocks noGrp="1"/>
          </p:cNvSpPr>
          <p:nvPr>
            <p:ph type="title"/>
          </p:nvPr>
        </p:nvSpPr>
        <p:spPr>
          <a:xfrm>
            <a:off x="914400" y="1544715"/>
            <a:ext cx="7315200" cy="1154097"/>
          </a:xfrm>
        </p:spPr>
        <p:txBody>
          <a:bodyPr/>
          <a:lstStyle/>
          <a:p>
            <a:r>
              <a:rPr lang="en-US" smtClean="0"/>
              <a:t>Click to edit Master title style</a:t>
            </a:r>
            <a:endParaRPr lang="en-US" dirty="0"/>
          </a:p>
        </p:txBody>
      </p:sp>
      <p:sp>
        <p:nvSpPr>
          <p:cNvPr id="11" name="Content Placeholder 10"/>
          <p:cNvSpPr>
            <a:spLocks noGrp="1"/>
          </p:cNvSpPr>
          <p:nvPr>
            <p:ph sz="quarter" idx="13"/>
          </p:nvPr>
        </p:nvSpPr>
        <p:spPr>
          <a:xfrm>
            <a:off x="914400"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81727"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7/16/2015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7/16/2015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5362"/>
            <a:ext cx="2950936" cy="2173015"/>
          </a:xfrm>
        </p:spPr>
        <p:txBody>
          <a:bodyPr anchor="b">
            <a:normAutofit/>
          </a:bodyPr>
          <a:lstStyle>
            <a:lvl1pPr algn="l">
              <a:defRPr sz="2800" b="0"/>
            </a:lvl1pPr>
          </a:lstStyle>
          <a:p>
            <a:r>
              <a:rPr lang="en-US" smtClean="0"/>
              <a:t>Click to edit Master title style</a:t>
            </a:r>
            <a:endParaRPr lang="en-US" dirty="0"/>
          </a:p>
        </p:txBody>
      </p:sp>
      <p:sp>
        <p:nvSpPr>
          <p:cNvPr id="3" name="Content Placeholder 2"/>
          <p:cNvSpPr>
            <a:spLocks noGrp="1"/>
          </p:cNvSpPr>
          <p:nvPr>
            <p:ph idx="1"/>
          </p:nvPr>
        </p:nvSpPr>
        <p:spPr>
          <a:xfrm>
            <a:off x="4021752" y="1826709"/>
            <a:ext cx="4207848" cy="4476614"/>
          </a:xfrm>
        </p:spPr>
        <p:txBody>
          <a:bodyPr anchor="ct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4400" y="4061095"/>
            <a:ext cx="2950936" cy="2245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8800"/>
            <a:ext cx="2953512" cy="2176272"/>
          </a:xfrm>
        </p:spPr>
        <p:txBody>
          <a:bodyPr anchor="b">
            <a:normAutofit/>
          </a:bodyPr>
          <a:lstStyle>
            <a:lvl1pPr algn="l">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4191000" y="2286000"/>
            <a:ext cx="4038600" cy="3352800"/>
          </a:xfrm>
          <a:solidFill>
            <a:schemeClr val="accent2"/>
          </a:solidFill>
          <a:ln w="12700">
            <a:noFill/>
          </a:ln>
          <a:effectLst>
            <a:reflection blurRad="12700" stA="30000" endPos="30000" dist="31750" dir="5400000" sy="-100000" algn="bl" rotWithShape="0"/>
          </a:effectLst>
          <a:scene3d>
            <a:camera prst="perspectiveRight" fov="2700000">
              <a:rot lat="240000" lon="900000" rev="0"/>
            </a:camera>
            <a:lightRig rig="threePt" dir="t">
              <a:rot lat="0" lon="0" rev="2700000"/>
            </a:lightRig>
          </a:scene3d>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4400" y="4059936"/>
            <a:ext cx="2953512" cy="22494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 name="Rectangle 9"/>
          <p:cNvSpPr/>
          <p:nvPr/>
        </p:nvSpPr>
        <p:spPr>
          <a:xfrm>
            <a:off x="8435268" y="573807"/>
            <a:ext cx="86236"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569419" y="573807"/>
            <a:ext cx="576072"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914400" y="1544715"/>
            <a:ext cx="7315200" cy="115409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4400" y="2769833"/>
            <a:ext cx="7315200" cy="353952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007690" y="548797"/>
            <a:ext cx="1189132" cy="297918"/>
          </a:xfrm>
          <a:prstGeom prst="rect">
            <a:avLst/>
          </a:prstGeom>
        </p:spPr>
        <p:txBody>
          <a:bodyPr vert="horz" lIns="91440" tIns="45720" rIns="91440" bIns="45720" rtlCol="0" anchor="ctr"/>
          <a:lstStyle>
            <a:lvl1pPr algn="l">
              <a:defRPr sz="1200">
                <a:solidFill>
                  <a:schemeClr val="tx1">
                    <a:alpha val="50000"/>
                  </a:schemeClr>
                </a:solidFill>
              </a:defRPr>
            </a:lvl1pPr>
          </a:lstStyle>
          <a:p>
            <a:fld id="{1D8BD707-D9CF-40AE-B4C6-C98DA3205C09}" type="datetimeFigureOut">
              <a:rPr lang="en-US" smtClean="0"/>
              <a:pPr/>
              <a:t>7/16/2015</a:t>
            </a:fld>
            <a:endParaRPr lang="en-US"/>
          </a:p>
        </p:txBody>
      </p:sp>
      <p:sp>
        <p:nvSpPr>
          <p:cNvPr id="6" name="Slide Number Placeholder 5"/>
          <p:cNvSpPr>
            <a:spLocks noGrp="1"/>
          </p:cNvSpPr>
          <p:nvPr>
            <p:ph type="sldNum" sz="quarter" idx="4"/>
          </p:nvPr>
        </p:nvSpPr>
        <p:spPr>
          <a:xfrm>
            <a:off x="7314415" y="548797"/>
            <a:ext cx="941203" cy="301752"/>
          </a:xfrm>
          <a:prstGeom prst="rect">
            <a:avLst/>
          </a:prstGeom>
        </p:spPr>
        <p:txBody>
          <a:bodyPr vert="horz" lIns="91440" tIns="45720" rIns="91440" bIns="45720" rtlCol="0" anchor="ctr"/>
          <a:lstStyle>
            <a:lvl1pPr algn="r">
              <a:defRPr sz="1200">
                <a:solidFill>
                  <a:schemeClr val="tx1"/>
                </a:solidFill>
              </a:defRPr>
            </a:lvl1pPr>
          </a:lstStyle>
          <a:p>
            <a:fld id="{B6F15528-21DE-4FAA-801E-634DDDAF4B2B}" type="slidenum">
              <a:rPr lang="en-US" smtClean="0"/>
              <a:pPr/>
              <a:t>‹#›</a:t>
            </a:fld>
            <a:endParaRPr lang="en-US"/>
          </a:p>
        </p:txBody>
      </p:sp>
      <p:sp>
        <p:nvSpPr>
          <p:cNvPr id="5" name="Footer Placeholder 4"/>
          <p:cNvSpPr>
            <a:spLocks noGrp="1"/>
          </p:cNvSpPr>
          <p:nvPr>
            <p:ph type="ftr" sz="quarter" idx="3"/>
          </p:nvPr>
        </p:nvSpPr>
        <p:spPr>
          <a:xfrm>
            <a:off x="6008688" y="855956"/>
            <a:ext cx="2246489" cy="301227"/>
          </a:xfrm>
          <a:prstGeom prst="rect">
            <a:avLst/>
          </a:prstGeom>
        </p:spPr>
        <p:txBody>
          <a:bodyPr vert="horz" lIns="91440" tIns="0" rIns="91440" bIns="45720" rtlCol="0" anchor="t"/>
          <a:lstStyle>
            <a:lvl1pPr algn="l">
              <a:defRPr sz="1000">
                <a:solidFill>
                  <a:schemeClr val="tx1"/>
                </a:solidFill>
              </a:defRPr>
            </a:lvl1pPr>
          </a:lstStyle>
          <a:p>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7.xml"/><Relationship Id="rId5" Type="http://schemas.openxmlformats.org/officeDocument/2006/relationships/image" Target="../media/image16.jpeg"/><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eg"/><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 Id="rId6" Type="http://schemas.openxmlformats.org/officeDocument/2006/relationships/image" Target="../media/image24.png"/><Relationship Id="rId5" Type="http://schemas.openxmlformats.org/officeDocument/2006/relationships/image" Target="../media/image23.jpeg"/><Relationship Id="rId4" Type="http://schemas.openxmlformats.org/officeDocument/2006/relationships/image" Target="../media/image22.jpeg"/></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g"/><Relationship Id="rId1" Type="http://schemas.openxmlformats.org/officeDocument/2006/relationships/slideLayout" Target="../slideLayouts/slideLayout7.xml"/><Relationship Id="rId4" Type="http://schemas.openxmlformats.org/officeDocument/2006/relationships/image" Target="../media/image27.jpg"/></Relationships>
</file>

<file path=ppt/slides/_rels/slide16.xml.rels><?xml version="1.0" encoding="UTF-8" standalone="yes"?>
<Relationships xmlns="http://schemas.openxmlformats.org/package/2006/relationships"><Relationship Id="rId3" Type="http://schemas.openxmlformats.org/officeDocument/2006/relationships/image" Target="../media/image29.gif"/><Relationship Id="rId7" Type="http://schemas.openxmlformats.org/officeDocument/2006/relationships/image" Target="../media/image33.jpeg"/><Relationship Id="rId2" Type="http://schemas.openxmlformats.org/officeDocument/2006/relationships/image" Target="../media/image28.gif"/><Relationship Id="rId1" Type="http://schemas.openxmlformats.org/officeDocument/2006/relationships/slideLayout" Target="../slideLayouts/slideLayout7.xml"/><Relationship Id="rId6" Type="http://schemas.openxmlformats.org/officeDocument/2006/relationships/image" Target="../media/image32.png"/><Relationship Id="rId5" Type="http://schemas.openxmlformats.org/officeDocument/2006/relationships/image" Target="../media/image31.jpeg"/><Relationship Id="rId4" Type="http://schemas.openxmlformats.org/officeDocument/2006/relationships/image" Target="../media/image30.jpeg"/></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slideLayout" Target="../slideLayouts/slideLayout7.xml"/><Relationship Id="rId4" Type="http://schemas.openxmlformats.org/officeDocument/2006/relationships/image" Target="../media/image36.jpeg"/></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7.xml"/><Relationship Id="rId4" Type="http://schemas.openxmlformats.org/officeDocument/2006/relationships/image" Target="../media/image5.gif"/></Relationships>
</file>

<file path=ppt/slides/_rels/slide4.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000" dirty="0" smtClean="0"/>
              <a:t>Introduction to World Religions</a:t>
            </a:r>
            <a:endParaRPr lang="en-US" dirty="0"/>
          </a:p>
        </p:txBody>
      </p:sp>
      <p:sp>
        <p:nvSpPr>
          <p:cNvPr id="3" name="Subtitle 2"/>
          <p:cNvSpPr>
            <a:spLocks noGrp="1"/>
          </p:cNvSpPr>
          <p:nvPr>
            <p:ph type="subTitle" idx="1"/>
          </p:nvPr>
        </p:nvSpPr>
        <p:spPr/>
        <p:txBody>
          <a:bodyPr/>
          <a:lstStyle/>
          <a:p>
            <a:r>
              <a:rPr lang="en-US" b="1" dirty="0" smtClean="0"/>
              <a:t>SOS ‘Week Zero’: </a:t>
            </a:r>
            <a:r>
              <a:rPr lang="en-US" dirty="0" smtClean="0"/>
              <a:t>Tolerance God’s Way</a:t>
            </a:r>
            <a:endParaRPr lang="en-US" dirty="0"/>
          </a:p>
        </p:txBody>
      </p:sp>
    </p:spTree>
    <p:extLst>
      <p:ext uri="{BB962C8B-B14F-4D97-AF65-F5344CB8AC3E}">
        <p14:creationId xmlns:p14="http://schemas.microsoft.com/office/powerpoint/2010/main" val="47078407"/>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Practice a Caring Outreach</a:t>
            </a:r>
            <a:endParaRPr lang="en-US" dirty="0"/>
          </a:p>
        </p:txBody>
      </p:sp>
      <p:sp>
        <p:nvSpPr>
          <p:cNvPr id="3" name="Content Placeholder 2"/>
          <p:cNvSpPr>
            <a:spLocks noGrp="1"/>
          </p:cNvSpPr>
          <p:nvPr>
            <p:ph idx="1"/>
          </p:nvPr>
        </p:nvSpPr>
        <p:spPr/>
        <p:txBody>
          <a:bodyPr/>
          <a:lstStyle/>
          <a:p>
            <a:r>
              <a:rPr lang="en-US" b="1" baseline="30000" dirty="0" smtClean="0"/>
              <a:t>24</a:t>
            </a:r>
            <a:r>
              <a:rPr lang="en-US" b="1" baseline="30000" dirty="0"/>
              <a:t> </a:t>
            </a:r>
            <a:r>
              <a:rPr lang="en-US" dirty="0"/>
              <a:t>And the Lord's </a:t>
            </a:r>
            <a:r>
              <a:rPr lang="en-US" dirty="0" smtClean="0"/>
              <a:t>servant</a:t>
            </a:r>
            <a:r>
              <a:rPr lang="en-US" dirty="0"/>
              <a:t> must not be quarrelsome but kind to everyone, able to teach, patiently enduring evil, </a:t>
            </a:r>
            <a:r>
              <a:rPr lang="en-US" b="1" baseline="30000" dirty="0"/>
              <a:t>25 </a:t>
            </a:r>
            <a:r>
              <a:rPr lang="en-US" dirty="0"/>
              <a:t>correcting his opponents with gentleness. God may perhaps grant them repentance leading to a knowledge of the truth,</a:t>
            </a:r>
            <a:r>
              <a:rPr lang="en-US" b="1" baseline="30000" dirty="0"/>
              <a:t>26 </a:t>
            </a:r>
            <a:r>
              <a:rPr lang="en-US" dirty="0"/>
              <a:t>and they may come to their senses and escape from the snare of the devil, after being captured by him to do his will.</a:t>
            </a:r>
          </a:p>
          <a:p>
            <a:r>
              <a:rPr lang="en-US" sz="1600" i="1" dirty="0"/>
              <a:t>2 Timothy </a:t>
            </a:r>
            <a:r>
              <a:rPr lang="en-US" sz="1600" i="1" dirty="0" smtClean="0"/>
              <a:t>2:24-26 English </a:t>
            </a:r>
            <a:r>
              <a:rPr lang="en-US" sz="1600" i="1" dirty="0"/>
              <a:t>Standard Version (ESV)</a:t>
            </a:r>
          </a:p>
          <a:p>
            <a:endParaRPr lang="en-US" dirty="0"/>
          </a:p>
        </p:txBody>
      </p:sp>
    </p:spTree>
    <p:extLst>
      <p:ext uri="{BB962C8B-B14F-4D97-AF65-F5344CB8AC3E}">
        <p14:creationId xmlns:p14="http://schemas.microsoft.com/office/powerpoint/2010/main" val="1446982769"/>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43000" y="1295400"/>
            <a:ext cx="5486400" cy="3643952"/>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76800" y="3657600"/>
            <a:ext cx="3810000" cy="28575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4" name="TextBox 3"/>
          <p:cNvSpPr txBox="1"/>
          <p:nvPr/>
        </p:nvSpPr>
        <p:spPr>
          <a:xfrm>
            <a:off x="2286000" y="609600"/>
            <a:ext cx="6035627" cy="369332"/>
          </a:xfrm>
          <a:prstGeom prst="rect">
            <a:avLst/>
          </a:prstGeom>
          <a:noFill/>
        </p:spPr>
        <p:txBody>
          <a:bodyPr wrap="none" rtlCol="0">
            <a:spAutoFit/>
          </a:bodyPr>
          <a:lstStyle/>
          <a:p>
            <a:r>
              <a:rPr lang="en-US" dirty="0" smtClean="0">
                <a:latin typeface="Aharoni" panose="02010803020104030203" pitchFamily="2" charset="-79"/>
                <a:cs typeface="Aharoni" panose="02010803020104030203" pitchFamily="2" charset="-79"/>
              </a:rPr>
              <a:t>No Apology Needed: Christian Apologetics &amp; Doctrine</a:t>
            </a:r>
            <a:endParaRPr lang="en-US" dirty="0">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45405629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1000" y="537882"/>
            <a:ext cx="7620000" cy="5253990"/>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62200" y="4495800"/>
            <a:ext cx="3657600" cy="2282024"/>
          </a:xfrm>
          <a:prstGeom prst="rect">
            <a:avLst/>
          </a:prstGeom>
          <a:ln>
            <a:noFill/>
          </a:ln>
          <a:effectLst>
            <a:softEdge rad="112500"/>
          </a:effectLst>
        </p:spPr>
      </p:pic>
      <p:pic>
        <p:nvPicPr>
          <p:cNvPr id="4" name="Picture 3"/>
          <p:cNvPicPr>
            <a:picLocks noChangeAspect="1"/>
          </p:cNvPicPr>
          <p:nvPr/>
        </p:nvPicPr>
        <p:blipFill rotWithShape="1">
          <a:blip r:embed="rId4" cstate="print">
            <a:extLst>
              <a:ext uri="{28A0092B-C50C-407E-A947-70E740481C1C}">
                <a14:useLocalDpi xmlns:a14="http://schemas.microsoft.com/office/drawing/2010/main" val="0"/>
              </a:ext>
            </a:extLst>
          </a:blip>
          <a:srcRect r="2689" b="2733"/>
          <a:stretch/>
        </p:blipFill>
        <p:spPr>
          <a:xfrm>
            <a:off x="6248400" y="152400"/>
            <a:ext cx="2030506" cy="2626995"/>
          </a:xfrm>
          <a:prstGeom prst="rect">
            <a:avLst/>
          </a:prstGeom>
          <a:ln>
            <a:noFill/>
          </a:ln>
          <a:effectLst>
            <a:softEdge rad="112500"/>
          </a:effectLst>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905000" y="85273"/>
            <a:ext cx="1449502" cy="1846946"/>
          </a:xfrm>
          <a:prstGeom prst="rect">
            <a:avLst/>
          </a:prstGeom>
          <a:ln>
            <a:noFill/>
          </a:ln>
          <a:effectLst>
            <a:softEdge rad="112500"/>
          </a:effectLst>
        </p:spPr>
      </p:pic>
      <p:sp>
        <p:nvSpPr>
          <p:cNvPr id="6" name="TextBox 5"/>
          <p:cNvSpPr txBox="1"/>
          <p:nvPr/>
        </p:nvSpPr>
        <p:spPr>
          <a:xfrm>
            <a:off x="6019800" y="6019800"/>
            <a:ext cx="3062057" cy="646331"/>
          </a:xfrm>
          <a:prstGeom prst="rect">
            <a:avLst/>
          </a:prstGeom>
          <a:noFill/>
        </p:spPr>
        <p:txBody>
          <a:bodyPr wrap="none" rtlCol="0">
            <a:spAutoFit/>
          </a:bodyPr>
          <a:lstStyle/>
          <a:p>
            <a:r>
              <a:rPr lang="en-US" dirty="0" smtClean="0">
                <a:latin typeface="Aharoni" panose="02010803020104030203" pitchFamily="2" charset="-79"/>
                <a:cs typeface="Aharoni" panose="02010803020104030203" pitchFamily="2" charset="-79"/>
              </a:rPr>
              <a:t>All Along the Watchtower:</a:t>
            </a:r>
            <a:br>
              <a:rPr lang="en-US" dirty="0" smtClean="0">
                <a:latin typeface="Aharoni" panose="02010803020104030203" pitchFamily="2" charset="-79"/>
                <a:cs typeface="Aharoni" panose="02010803020104030203" pitchFamily="2" charset="-79"/>
              </a:rPr>
            </a:br>
            <a:r>
              <a:rPr lang="en-US" dirty="0" smtClean="0">
                <a:latin typeface="Aharoni" panose="02010803020104030203" pitchFamily="2" charset="-79"/>
                <a:cs typeface="Aharoni" panose="02010803020104030203" pitchFamily="2" charset="-79"/>
              </a:rPr>
              <a:t>Jehovah’s Witnesses</a:t>
            </a:r>
            <a:endParaRPr lang="en-US" dirty="0">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847245013"/>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http://lifeafter.org/wp-content/uploads/2011/10/salt-lake-temple-2.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2810"/>
          <a:stretch/>
        </p:blipFill>
        <p:spPr bwMode="auto">
          <a:xfrm>
            <a:off x="4571999" y="3733800"/>
            <a:ext cx="4572000" cy="2989730"/>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62200" y="1371600"/>
            <a:ext cx="4048125" cy="3048000"/>
          </a:xfrm>
          <a:prstGeom prst="rect">
            <a:avLst/>
          </a:prstGeom>
        </p:spPr>
      </p:pic>
      <p:pic>
        <p:nvPicPr>
          <p:cNvPr id="2050" name="Picture 2" descr="http://upload.wikimedia.org/wikipedia/commons/thumb/e/e5/Mormon-book.jpg/170px-Mormon-book.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3252787"/>
            <a:ext cx="1619250" cy="233362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http://lifeafter.org/wp-content/uploads/2011/10/salt-lake-temple-2.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2810"/>
          <a:stretch/>
        </p:blipFill>
        <p:spPr bwMode="auto">
          <a:xfrm>
            <a:off x="4419600" y="3733800"/>
            <a:ext cx="4572000" cy="298973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80130" y="1371600"/>
            <a:ext cx="4048125" cy="3048000"/>
          </a:xfrm>
          <a:prstGeom prst="rect">
            <a:avLst/>
          </a:prstGeom>
          <a:ln>
            <a:noFill/>
          </a:ln>
          <a:effectLst>
            <a:outerShdw blurRad="292100" dist="139700" dir="2700000" algn="tl" rotWithShape="0">
              <a:srgbClr val="333333">
                <a:alpha val="65000"/>
              </a:srgbClr>
            </a:outerShdw>
          </a:effectLst>
        </p:spPr>
      </p:pic>
      <p:pic>
        <p:nvPicPr>
          <p:cNvPr id="7" name="Picture 2" descr="http://upload.wikimedia.org/wikipedia/commons/thumb/e/e5/Mormon-book.jpg/170px-Mormon-book.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8930" y="3252787"/>
            <a:ext cx="1619250" cy="233362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398930" y="5867400"/>
            <a:ext cx="5101076" cy="646331"/>
          </a:xfrm>
          <a:prstGeom prst="rect">
            <a:avLst/>
          </a:prstGeom>
          <a:noFill/>
        </p:spPr>
        <p:txBody>
          <a:bodyPr wrap="none" rtlCol="0">
            <a:spAutoFit/>
          </a:bodyPr>
          <a:lstStyle/>
          <a:p>
            <a:r>
              <a:rPr lang="en-US" dirty="0">
                <a:latin typeface="Aharoni" panose="02010803020104030203" pitchFamily="2" charset="-79"/>
                <a:cs typeface="Aharoni" panose="02010803020104030203" pitchFamily="2" charset="-79"/>
              </a:rPr>
              <a:t>Men on a Mission: </a:t>
            </a:r>
            <a:r>
              <a:rPr lang="en-US" dirty="0" smtClean="0">
                <a:latin typeface="Aharoni" panose="02010803020104030203" pitchFamily="2" charset="-79"/>
                <a:cs typeface="Aharoni" panose="02010803020104030203" pitchFamily="2" charset="-79"/>
              </a:rPr>
              <a:t>Mormonism - </a:t>
            </a:r>
          </a:p>
          <a:p>
            <a:r>
              <a:rPr lang="en-US" dirty="0" smtClean="0">
                <a:latin typeface="Aharoni" panose="02010803020104030203" pitchFamily="2" charset="-79"/>
                <a:cs typeface="Aharoni" panose="02010803020104030203" pitchFamily="2" charset="-79"/>
              </a:rPr>
              <a:t>The Church of Jesus Christ of Later Day Saints</a:t>
            </a:r>
            <a:endParaRPr lang="en-US" dirty="0">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1144928389"/>
      </p:ext>
    </p:extLst>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pravmir.com/wp-content/uploads/pravmir-images/meditati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02069" y="1447800"/>
            <a:ext cx="4295775" cy="321945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3076" name="Picture 4" descr="https://teachartwiki.wikispaces.com/file/view/seated_buddha.jpg/62677458/466x532/seated_buddh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95400" y="4068068"/>
            <a:ext cx="1842528" cy="211276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pic>
        <p:nvPicPr>
          <p:cNvPr id="3078" name="Picture 6" descr="https://bhavanajagat.files.wordpress.com/2014/12/spirituality-science-international-yoga-day-dhyana-meditation.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1099064" y="1066800"/>
            <a:ext cx="2235200" cy="16764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pic>
        <p:nvPicPr>
          <p:cNvPr id="3080" name="Picture 8" descr="http://genealogyreligion.net/wp-content/uploads/2012/01/shinto-the-religion-of-japan-and-what-we-can-all-learn-from-it.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11300" y="3882750"/>
            <a:ext cx="2243138" cy="1500188"/>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867400" y="4068068"/>
            <a:ext cx="2743200" cy="2743200"/>
          </a:xfrm>
          <a:prstGeom prst="rect">
            <a:avLst/>
          </a:prstGeom>
        </p:spPr>
      </p:pic>
      <p:sp>
        <p:nvSpPr>
          <p:cNvPr id="3" name="TextBox 2"/>
          <p:cNvSpPr txBox="1"/>
          <p:nvPr/>
        </p:nvSpPr>
        <p:spPr>
          <a:xfrm>
            <a:off x="1389169" y="520890"/>
            <a:ext cx="5487400" cy="369332"/>
          </a:xfrm>
          <a:prstGeom prst="rect">
            <a:avLst/>
          </a:prstGeom>
          <a:noFill/>
        </p:spPr>
        <p:txBody>
          <a:bodyPr wrap="none" rtlCol="0">
            <a:spAutoFit/>
          </a:bodyPr>
          <a:lstStyle/>
          <a:p>
            <a:r>
              <a:rPr lang="en-US" dirty="0">
                <a:latin typeface="Aharoni" panose="02010803020104030203" pitchFamily="2" charset="-79"/>
                <a:cs typeface="Aharoni" panose="02010803020104030203" pitchFamily="2" charset="-79"/>
              </a:rPr>
              <a:t>Finding </a:t>
            </a:r>
            <a:r>
              <a:rPr lang="en-US" dirty="0" smtClean="0">
                <a:latin typeface="Aharoni" panose="02010803020104030203" pitchFamily="2" charset="-79"/>
                <a:cs typeface="Aharoni" panose="02010803020104030203" pitchFamily="2" charset="-79"/>
              </a:rPr>
              <a:t>Someone </a:t>
            </a:r>
            <a:r>
              <a:rPr lang="en-US" dirty="0">
                <a:latin typeface="Aharoni" panose="02010803020104030203" pitchFamily="2" charset="-79"/>
                <a:cs typeface="Aharoni" panose="02010803020104030203" pitchFamily="2" charset="-79"/>
              </a:rPr>
              <a:t>E</a:t>
            </a:r>
            <a:r>
              <a:rPr lang="en-US" dirty="0" smtClean="0">
                <a:latin typeface="Aharoni" panose="02010803020104030203" pitchFamily="2" charset="-79"/>
                <a:cs typeface="Aharoni" panose="02010803020104030203" pitchFamily="2" charset="-79"/>
              </a:rPr>
              <a:t>lse’s </a:t>
            </a:r>
            <a:r>
              <a:rPr lang="en-US" dirty="0">
                <a:latin typeface="Aharoni" panose="02010803020104030203" pitchFamily="2" charset="-79"/>
                <a:cs typeface="Aharoni" panose="02010803020104030203" pitchFamily="2" charset="-79"/>
              </a:rPr>
              <a:t>C</a:t>
            </a:r>
            <a:r>
              <a:rPr lang="en-US" dirty="0" smtClean="0">
                <a:latin typeface="Aharoni" panose="02010803020104030203" pitchFamily="2" charset="-79"/>
                <a:cs typeface="Aharoni" panose="02010803020104030203" pitchFamily="2" charset="-79"/>
              </a:rPr>
              <a:t>enter</a:t>
            </a:r>
            <a:r>
              <a:rPr lang="en-US" dirty="0">
                <a:latin typeface="Aharoni" panose="02010803020104030203" pitchFamily="2" charset="-79"/>
                <a:cs typeface="Aharoni" panose="02010803020104030203" pitchFamily="2" charset="-79"/>
              </a:rPr>
              <a:t>: Eastern Religions </a:t>
            </a:r>
          </a:p>
        </p:txBody>
      </p:sp>
    </p:spTree>
    <p:extLst>
      <p:ext uri="{BB962C8B-B14F-4D97-AF65-F5344CB8AC3E}">
        <p14:creationId xmlns:p14="http://schemas.microsoft.com/office/powerpoint/2010/main" val="4023862505"/>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8800" y="2057400"/>
            <a:ext cx="5486400" cy="4155948"/>
          </a:xfrm>
          <a:prstGeom prst="rect">
            <a:avLst/>
          </a:prstGeom>
          <a:ln>
            <a:noFill/>
          </a:ln>
          <a:effectLst>
            <a:outerShdw blurRad="292100" dist="139700" dir="2700000" algn="tl" rotWithShape="0">
              <a:srgbClr val="333333">
                <a:alpha val="65000"/>
              </a:srgbClr>
            </a:outerShdw>
          </a:effectLst>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6600" y="838200"/>
            <a:ext cx="2590800" cy="2438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3400" y="1905000"/>
            <a:ext cx="1725168" cy="2328672"/>
          </a:xfrm>
          <a:prstGeom prst="rect">
            <a:avLst/>
          </a:prstGeom>
        </p:spPr>
      </p:pic>
      <p:sp>
        <p:nvSpPr>
          <p:cNvPr id="5" name="TextBox 4"/>
          <p:cNvSpPr txBox="1"/>
          <p:nvPr/>
        </p:nvSpPr>
        <p:spPr>
          <a:xfrm>
            <a:off x="2511179" y="6381761"/>
            <a:ext cx="4350871" cy="369332"/>
          </a:xfrm>
          <a:prstGeom prst="rect">
            <a:avLst/>
          </a:prstGeom>
          <a:noFill/>
        </p:spPr>
        <p:txBody>
          <a:bodyPr wrap="none" rtlCol="0">
            <a:spAutoFit/>
          </a:bodyPr>
          <a:lstStyle/>
          <a:p>
            <a:r>
              <a:rPr lang="en-US" dirty="0">
                <a:latin typeface="Aharoni" panose="02010803020104030203" pitchFamily="2" charset="-79"/>
                <a:cs typeface="Aharoni" panose="02010803020104030203" pitchFamily="2" charset="-79"/>
              </a:rPr>
              <a:t>Howling at the </a:t>
            </a:r>
            <a:r>
              <a:rPr lang="en-US" dirty="0" smtClean="0">
                <a:latin typeface="Aharoni" panose="02010803020104030203" pitchFamily="2" charset="-79"/>
                <a:cs typeface="Aharoni" panose="02010803020104030203" pitchFamily="2" charset="-79"/>
              </a:rPr>
              <a:t>(Crescent</a:t>
            </a:r>
            <a:r>
              <a:rPr lang="en-US" dirty="0">
                <a:latin typeface="Aharoni" panose="02010803020104030203" pitchFamily="2" charset="-79"/>
                <a:cs typeface="Aharoni" panose="02010803020104030203" pitchFamily="2" charset="-79"/>
              </a:rPr>
              <a:t>) </a:t>
            </a:r>
            <a:r>
              <a:rPr lang="en-US" dirty="0" smtClean="0">
                <a:latin typeface="Aharoni" panose="02010803020104030203" pitchFamily="2" charset="-79"/>
                <a:cs typeface="Aharoni" panose="02010803020104030203" pitchFamily="2" charset="-79"/>
              </a:rPr>
              <a:t>Moon</a:t>
            </a:r>
            <a:r>
              <a:rPr lang="en-US" dirty="0">
                <a:latin typeface="Aharoni" panose="02010803020104030203" pitchFamily="2" charset="-79"/>
                <a:cs typeface="Aharoni" panose="02010803020104030203" pitchFamily="2" charset="-79"/>
              </a:rPr>
              <a:t>: Islam </a:t>
            </a:r>
          </a:p>
        </p:txBody>
      </p:sp>
    </p:spTree>
    <p:extLst>
      <p:ext uri="{BB962C8B-B14F-4D97-AF65-F5344CB8AC3E}">
        <p14:creationId xmlns:p14="http://schemas.microsoft.com/office/powerpoint/2010/main" val="590660184"/>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www.rruu.org/images/RRUULogo.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91000" y="1066800"/>
            <a:ext cx="3657600" cy="3412541"/>
          </a:xfrm>
          <a:prstGeom prst="rect">
            <a:avLst/>
          </a:prstGeom>
          <a:noFill/>
          <a:scene3d>
            <a:camera prst="orthographicFront"/>
            <a:lightRig rig="threePt" dir="t"/>
          </a:scene3d>
          <a:sp3d>
            <a:bevelT w="165100" prst="coolSlant"/>
          </a:sp3d>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485" y="1066800"/>
            <a:ext cx="3019425" cy="34290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3" name="TextBox 2"/>
          <p:cNvSpPr txBox="1"/>
          <p:nvPr/>
        </p:nvSpPr>
        <p:spPr>
          <a:xfrm>
            <a:off x="113736" y="94902"/>
            <a:ext cx="5492209" cy="646331"/>
          </a:xfrm>
          <a:prstGeom prst="rect">
            <a:avLst/>
          </a:prstGeom>
          <a:noFill/>
        </p:spPr>
        <p:txBody>
          <a:bodyPr wrap="none" rtlCol="0">
            <a:spAutoFit/>
          </a:bodyPr>
          <a:lstStyle/>
          <a:p>
            <a:r>
              <a:rPr lang="en-US" dirty="0">
                <a:latin typeface="Aharoni" panose="02010803020104030203" pitchFamily="2" charset="-79"/>
                <a:cs typeface="Aharoni" panose="02010803020104030203" pitchFamily="2" charset="-79"/>
              </a:rPr>
              <a:t>Spiritual Soup: Secular Humanism, Universalism, </a:t>
            </a:r>
            <a:r>
              <a:rPr lang="en-US" dirty="0" smtClean="0">
                <a:latin typeface="Aharoni" panose="02010803020104030203" pitchFamily="2" charset="-79"/>
                <a:cs typeface="Aharoni" panose="02010803020104030203" pitchFamily="2" charset="-79"/>
              </a:rPr>
              <a:t/>
            </a:r>
            <a:br>
              <a:rPr lang="en-US" dirty="0" smtClean="0">
                <a:latin typeface="Aharoni" panose="02010803020104030203" pitchFamily="2" charset="-79"/>
                <a:cs typeface="Aharoni" panose="02010803020104030203" pitchFamily="2" charset="-79"/>
              </a:rPr>
            </a:br>
            <a:r>
              <a:rPr lang="en-US" dirty="0" smtClean="0">
                <a:latin typeface="Aharoni" panose="02010803020104030203" pitchFamily="2" charset="-79"/>
                <a:cs typeface="Aharoni" panose="02010803020104030203" pitchFamily="2" charset="-79"/>
              </a:rPr>
              <a:t>Wicca</a:t>
            </a:r>
            <a:r>
              <a:rPr lang="en-US" dirty="0">
                <a:latin typeface="Aharoni" panose="02010803020104030203" pitchFamily="2" charset="-79"/>
                <a:cs typeface="Aharoni" panose="02010803020104030203" pitchFamily="2" charset="-79"/>
              </a:rPr>
              <a:t>, </a:t>
            </a:r>
            <a:r>
              <a:rPr lang="en-US" dirty="0" smtClean="0">
                <a:latin typeface="Aharoni" panose="02010803020104030203" pitchFamily="2" charset="-79"/>
                <a:cs typeface="Aharoni" panose="02010803020104030203" pitchFamily="2" charset="-79"/>
              </a:rPr>
              <a:t>Scientology, and Christian Science </a:t>
            </a:r>
            <a:endParaRPr lang="en-US" dirty="0">
              <a:latin typeface="Aharoni" panose="02010803020104030203" pitchFamily="2" charset="-79"/>
              <a:cs typeface="Aharoni" panose="02010803020104030203" pitchFamily="2" charset="-79"/>
            </a:endParaRPr>
          </a:p>
        </p:txBody>
      </p:sp>
      <p:pic>
        <p:nvPicPr>
          <p:cNvPr id="1026" name="Picture 2" descr="http://darkbooks.org/images/witchcraft-and-wicca-catalog-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80762" y="3200400"/>
            <a:ext cx="1905000" cy="1905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4098" name="Picture 2" descr="http://alaskalive.net/wp-content/uploads/2013/11/evolution.jpg"/>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62000" y="4210049"/>
            <a:ext cx="7381875" cy="249555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53200" y="1468145"/>
            <a:ext cx="2857500" cy="2609850"/>
          </a:xfrm>
          <a:prstGeom prst="rect">
            <a:avLst/>
          </a:prstGeom>
        </p:spPr>
      </p:pic>
      <p:pic>
        <p:nvPicPr>
          <p:cNvPr id="6" name="Picture 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656147" y="1219200"/>
            <a:ext cx="1069703" cy="102108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169940008"/>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http://executivefunctioningsuccess.com/wp-content/uploads/2011/09/Testing-anxiety-cop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91000" y="3028949"/>
            <a:ext cx="4048125" cy="268605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5126" name="Picture 6" descr="http://sd.keepcalm-o-matic.co.uk/i/keep-calm-the-answer-is-42-13.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575" y="1371600"/>
            <a:ext cx="3722914" cy="43434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Lst>
        </p:spPr>
      </p:pic>
      <p:pic>
        <p:nvPicPr>
          <p:cNvPr id="5122" name="Picture 2" descr="http://studentrights.eku.edu/sites/studentrights.eku.edu/files/testanxiety.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43462" y="762000"/>
            <a:ext cx="2743200" cy="18288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1095741"/>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858000"/>
          </a:xfrm>
          <a:prstGeom prst="rect">
            <a:avLst/>
          </a:prstGeom>
          <a:blipFill>
            <a:blip r:embed="rId2"/>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56038524"/>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Image result for coexist bumper sticker"/>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9200" y="1143000"/>
            <a:ext cx="3733800" cy="1219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3000" y="3124200"/>
            <a:ext cx="3291840" cy="8961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19200" y="4648200"/>
            <a:ext cx="3730752" cy="101747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TextBox 6"/>
          <p:cNvSpPr txBox="1"/>
          <p:nvPr/>
        </p:nvSpPr>
        <p:spPr>
          <a:xfrm>
            <a:off x="4343400" y="609600"/>
            <a:ext cx="4063998" cy="461665"/>
          </a:xfrm>
          <a:prstGeom prst="rect">
            <a:avLst/>
          </a:prstGeom>
          <a:noFill/>
        </p:spPr>
        <p:txBody>
          <a:bodyPr wrap="none" rtlCol="0">
            <a:spAutoFit/>
          </a:bodyPr>
          <a:lstStyle/>
          <a:p>
            <a:r>
              <a:rPr lang="en-US" sz="2400" b="1" dirty="0"/>
              <a:t>Tolerance </a:t>
            </a:r>
            <a:r>
              <a:rPr lang="en-US" sz="2400" b="1" dirty="0" smtClean="0"/>
              <a:t>the World’s Way</a:t>
            </a:r>
            <a:endParaRPr lang="en-US" sz="2400" b="1" dirty="0"/>
          </a:p>
        </p:txBody>
      </p:sp>
    </p:spTree>
    <p:extLst>
      <p:ext uri="{BB962C8B-B14F-4D97-AF65-F5344CB8AC3E}">
        <p14:creationId xmlns:p14="http://schemas.microsoft.com/office/powerpoint/2010/main" val="377578877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6" presetClass="entr" presetSubtype="0"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down)">
                                      <p:cBhvr>
                                        <p:cTn id="18" dur="580">
                                          <p:stCondLst>
                                            <p:cond delay="0"/>
                                          </p:stCondLst>
                                        </p:cTn>
                                        <p:tgtEl>
                                          <p:spTgt spid="5"/>
                                        </p:tgtEl>
                                      </p:cBhvr>
                                    </p:animEffect>
                                    <p:anim calcmode="lin" valueType="num">
                                      <p:cBhvr>
                                        <p:cTn id="19"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0"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1"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22"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23"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24" dur="26">
                                          <p:stCondLst>
                                            <p:cond delay="650"/>
                                          </p:stCondLst>
                                        </p:cTn>
                                        <p:tgtEl>
                                          <p:spTgt spid="5"/>
                                        </p:tgtEl>
                                      </p:cBhvr>
                                      <p:to x="100000" y="60000"/>
                                    </p:animScale>
                                    <p:animScale>
                                      <p:cBhvr>
                                        <p:cTn id="25" dur="166" decel="50000">
                                          <p:stCondLst>
                                            <p:cond delay="676"/>
                                          </p:stCondLst>
                                        </p:cTn>
                                        <p:tgtEl>
                                          <p:spTgt spid="5"/>
                                        </p:tgtEl>
                                      </p:cBhvr>
                                      <p:to x="100000" y="100000"/>
                                    </p:animScale>
                                    <p:animScale>
                                      <p:cBhvr>
                                        <p:cTn id="26" dur="26">
                                          <p:stCondLst>
                                            <p:cond delay="1312"/>
                                          </p:stCondLst>
                                        </p:cTn>
                                        <p:tgtEl>
                                          <p:spTgt spid="5"/>
                                        </p:tgtEl>
                                      </p:cBhvr>
                                      <p:to x="100000" y="80000"/>
                                    </p:animScale>
                                    <p:animScale>
                                      <p:cBhvr>
                                        <p:cTn id="27" dur="166" decel="50000">
                                          <p:stCondLst>
                                            <p:cond delay="1338"/>
                                          </p:stCondLst>
                                        </p:cTn>
                                        <p:tgtEl>
                                          <p:spTgt spid="5"/>
                                        </p:tgtEl>
                                      </p:cBhvr>
                                      <p:to x="100000" y="100000"/>
                                    </p:animScale>
                                    <p:animScale>
                                      <p:cBhvr>
                                        <p:cTn id="28" dur="26">
                                          <p:stCondLst>
                                            <p:cond delay="1642"/>
                                          </p:stCondLst>
                                        </p:cTn>
                                        <p:tgtEl>
                                          <p:spTgt spid="5"/>
                                        </p:tgtEl>
                                      </p:cBhvr>
                                      <p:to x="100000" y="90000"/>
                                    </p:animScale>
                                    <p:animScale>
                                      <p:cBhvr>
                                        <p:cTn id="29" dur="166" decel="50000">
                                          <p:stCondLst>
                                            <p:cond delay="1668"/>
                                          </p:stCondLst>
                                        </p:cTn>
                                        <p:tgtEl>
                                          <p:spTgt spid="5"/>
                                        </p:tgtEl>
                                      </p:cBhvr>
                                      <p:to x="100000" y="100000"/>
                                    </p:animScale>
                                    <p:animScale>
                                      <p:cBhvr>
                                        <p:cTn id="30" dur="26">
                                          <p:stCondLst>
                                            <p:cond delay="1808"/>
                                          </p:stCondLst>
                                        </p:cTn>
                                        <p:tgtEl>
                                          <p:spTgt spid="5"/>
                                        </p:tgtEl>
                                      </p:cBhvr>
                                      <p:to x="100000" y="95000"/>
                                    </p:animScale>
                                    <p:animScale>
                                      <p:cBhvr>
                                        <p:cTn id="31"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19375" y="1619250"/>
            <a:ext cx="3905250" cy="3619500"/>
          </a:xfrm>
          <a:prstGeom prst="ellipse">
            <a:avLst/>
          </a:prstGeom>
          <a:ln>
            <a:noFill/>
          </a:ln>
          <a:effectLst>
            <a:softEdge rad="112500"/>
          </a:effectLst>
        </p:spPr>
      </p:pic>
    </p:spTree>
    <p:extLst>
      <p:ext uri="{BB962C8B-B14F-4D97-AF65-F5344CB8AC3E}">
        <p14:creationId xmlns:p14="http://schemas.microsoft.com/office/powerpoint/2010/main" val="82374282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76400" y="1905000"/>
            <a:ext cx="6019800" cy="2862322"/>
          </a:xfrm>
          <a:prstGeom prst="rect">
            <a:avLst/>
          </a:prstGeom>
        </p:spPr>
        <p:txBody>
          <a:bodyPr wrap="square">
            <a:spAutoFit/>
          </a:bodyPr>
          <a:lstStyle/>
          <a:p>
            <a:r>
              <a:rPr lang="en-US" b="1" baseline="30000" dirty="0" smtClean="0"/>
              <a:t>3</a:t>
            </a:r>
            <a:r>
              <a:rPr lang="en-US" b="1" baseline="30000" dirty="0"/>
              <a:t> </a:t>
            </a:r>
            <a:r>
              <a:rPr lang="en-US" dirty="0"/>
              <a:t>Beloved, although I was very eager to write to you about our common salvation, I found it necessary to write appealing to you to contend for the faith that was once for all delivered to the saints. </a:t>
            </a:r>
            <a:r>
              <a:rPr lang="en-US" b="1" baseline="30000" dirty="0"/>
              <a:t>4 </a:t>
            </a:r>
            <a:r>
              <a:rPr lang="en-US" dirty="0"/>
              <a:t>For certain people have crept in unnoticed who long ago were designated for this condemnation, ungodly people, who pervert the grace of our God into sensuality and deny our only Master and Lord, Jesus Christ</a:t>
            </a:r>
            <a:r>
              <a:rPr lang="en-US" dirty="0" smtClean="0"/>
              <a:t>.</a:t>
            </a:r>
          </a:p>
          <a:p>
            <a:endParaRPr lang="en-US" dirty="0" smtClean="0"/>
          </a:p>
          <a:p>
            <a:r>
              <a:rPr lang="en-US" sz="1600" i="1" dirty="0"/>
              <a:t>Jude </a:t>
            </a:r>
            <a:r>
              <a:rPr lang="en-US" sz="1600" i="1" dirty="0" smtClean="0"/>
              <a:t>1:3-4 English </a:t>
            </a:r>
            <a:r>
              <a:rPr lang="en-US" sz="1600" i="1" dirty="0"/>
              <a:t>Standard Version (ESV</a:t>
            </a:r>
            <a:r>
              <a:rPr lang="en-US" sz="1600" i="1" dirty="0" smtClean="0"/>
              <a:t>)</a:t>
            </a:r>
            <a:endParaRPr lang="en-US" sz="1600" i="1" dirty="0"/>
          </a:p>
        </p:txBody>
      </p:sp>
    </p:spTree>
    <p:extLst>
      <p:ext uri="{BB962C8B-B14F-4D97-AF65-F5344CB8AC3E}">
        <p14:creationId xmlns:p14="http://schemas.microsoft.com/office/powerpoint/2010/main" val="3512808822"/>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 y="4191000"/>
            <a:ext cx="2247900" cy="22479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33600" y="1676400"/>
            <a:ext cx="4876800" cy="350520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35667862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Mature Grasp of Scripture</a:t>
            </a:r>
            <a:endParaRPr lang="en-US" dirty="0"/>
          </a:p>
        </p:txBody>
      </p:sp>
      <p:sp>
        <p:nvSpPr>
          <p:cNvPr id="3" name="Content Placeholder 2"/>
          <p:cNvSpPr>
            <a:spLocks noGrp="1"/>
          </p:cNvSpPr>
          <p:nvPr>
            <p:ph idx="1"/>
          </p:nvPr>
        </p:nvSpPr>
        <p:spPr/>
        <p:txBody>
          <a:bodyPr/>
          <a:lstStyle/>
          <a:p>
            <a:r>
              <a:rPr lang="en-US" b="1" baseline="30000" dirty="0" smtClean="0"/>
              <a:t>14</a:t>
            </a:r>
            <a:r>
              <a:rPr lang="en-US" b="1" baseline="30000" dirty="0"/>
              <a:t> </a:t>
            </a:r>
            <a:r>
              <a:rPr lang="en-US" dirty="0"/>
              <a:t>But solid food is for the mature, for those who have their powers of discernment trained by constant practice to distinguish good from evil.</a:t>
            </a:r>
          </a:p>
          <a:p>
            <a:r>
              <a:rPr lang="en-US" sz="1600" i="1" dirty="0"/>
              <a:t>Hebrews 5:14 English Standard Version (ESV</a:t>
            </a:r>
            <a:r>
              <a:rPr lang="en-US" sz="1600" i="1" dirty="0" smtClean="0"/>
              <a:t>)</a:t>
            </a:r>
            <a:r>
              <a:rPr lang="en-US" dirty="0" smtClean="0"/>
              <a:t/>
            </a:r>
            <a:br>
              <a:rPr lang="en-US" dirty="0" smtClean="0"/>
            </a:br>
            <a:endParaRPr lang="en-US" dirty="0" smtClean="0"/>
          </a:p>
          <a:p>
            <a:r>
              <a:rPr lang="en-US" b="1" baseline="30000" dirty="0" smtClean="0"/>
              <a:t>14</a:t>
            </a:r>
            <a:r>
              <a:rPr lang="en-US" b="1" baseline="30000" dirty="0"/>
              <a:t> </a:t>
            </a:r>
            <a:r>
              <a:rPr lang="en-US" dirty="0"/>
              <a:t>so that we may no longer be children, tossed to and fro by the waves and carried about by every wind of doctrine, by human cunning, by craftiness </a:t>
            </a:r>
            <a:r>
              <a:rPr lang="en-US" dirty="0" smtClean="0"/>
              <a:t>in deceitful </a:t>
            </a:r>
            <a:r>
              <a:rPr lang="en-US" dirty="0"/>
              <a:t>schemes.</a:t>
            </a:r>
          </a:p>
          <a:p>
            <a:r>
              <a:rPr lang="en-US" sz="1600" i="1" dirty="0"/>
              <a:t>Ephesians </a:t>
            </a:r>
            <a:r>
              <a:rPr lang="en-US" sz="1600" i="1" dirty="0" smtClean="0"/>
              <a:t>4:14 English </a:t>
            </a:r>
            <a:r>
              <a:rPr lang="en-US" sz="1600" i="1" dirty="0"/>
              <a:t>Standard Version (ESV</a:t>
            </a:r>
            <a:r>
              <a:rPr lang="en-US" sz="1600" i="1" dirty="0" smtClean="0"/>
              <a:t>)</a:t>
            </a:r>
            <a:endParaRPr lang="en-US" sz="1600" i="1" dirty="0"/>
          </a:p>
        </p:txBody>
      </p:sp>
    </p:spTree>
    <p:extLst>
      <p:ext uri="{BB962C8B-B14F-4D97-AF65-F5344CB8AC3E}">
        <p14:creationId xmlns:p14="http://schemas.microsoft.com/office/powerpoint/2010/main" val="3244427563"/>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 Vigilant</a:t>
            </a:r>
            <a:endParaRPr lang="en-US" dirty="0"/>
          </a:p>
        </p:txBody>
      </p:sp>
      <p:sp>
        <p:nvSpPr>
          <p:cNvPr id="3" name="Content Placeholder 2"/>
          <p:cNvSpPr>
            <a:spLocks noGrp="1"/>
          </p:cNvSpPr>
          <p:nvPr>
            <p:ph idx="1"/>
          </p:nvPr>
        </p:nvSpPr>
        <p:spPr/>
        <p:txBody>
          <a:bodyPr>
            <a:normAutofit fontScale="85000" lnSpcReduction="20000"/>
          </a:bodyPr>
          <a:lstStyle/>
          <a:p>
            <a:r>
              <a:rPr lang="en-US" b="1" baseline="30000" dirty="0" smtClean="0"/>
              <a:t>21</a:t>
            </a:r>
            <a:r>
              <a:rPr lang="en-US" b="1" baseline="30000" dirty="0"/>
              <a:t> </a:t>
            </a:r>
            <a:r>
              <a:rPr lang="en-US" dirty="0"/>
              <a:t>but test everything; hold fast what is good. </a:t>
            </a:r>
            <a:r>
              <a:rPr lang="en-US" b="1" baseline="30000" dirty="0"/>
              <a:t>22 </a:t>
            </a:r>
            <a:r>
              <a:rPr lang="en-US" dirty="0"/>
              <a:t>Abstain from every form of evil.</a:t>
            </a:r>
          </a:p>
          <a:p>
            <a:r>
              <a:rPr lang="en-US" sz="1600" i="1" dirty="0"/>
              <a:t>1 Thessalonians </a:t>
            </a:r>
            <a:r>
              <a:rPr lang="en-US" sz="1600" i="1" dirty="0" smtClean="0"/>
              <a:t>5:21-22 English </a:t>
            </a:r>
            <a:r>
              <a:rPr lang="en-US" sz="1600" i="1" dirty="0"/>
              <a:t>Standard Version (ESV</a:t>
            </a:r>
            <a:r>
              <a:rPr lang="en-US" sz="1600" i="1" dirty="0" smtClean="0"/>
              <a:t>)</a:t>
            </a:r>
            <a:br>
              <a:rPr lang="en-US" sz="1600" i="1" dirty="0" smtClean="0"/>
            </a:br>
            <a:endParaRPr lang="en-US" i="1" dirty="0" smtClean="0"/>
          </a:p>
          <a:p>
            <a:r>
              <a:rPr lang="en-US" b="1" baseline="30000" dirty="0" smtClean="0"/>
              <a:t>1</a:t>
            </a:r>
            <a:r>
              <a:rPr lang="en-US" b="1" dirty="0"/>
              <a:t> </a:t>
            </a:r>
            <a:r>
              <a:rPr lang="en-US" dirty="0"/>
              <a:t>Beloved, do not believe every spirit, but test the spirits to see whether they are from God, for many false prophets have gone out into the world.</a:t>
            </a:r>
          </a:p>
          <a:p>
            <a:r>
              <a:rPr lang="en-US" sz="1600" i="1" dirty="0"/>
              <a:t>1 John </a:t>
            </a:r>
            <a:r>
              <a:rPr lang="en-US" sz="1600" i="1" dirty="0" smtClean="0"/>
              <a:t>4:1 English </a:t>
            </a:r>
            <a:r>
              <a:rPr lang="en-US" sz="1600" i="1" dirty="0"/>
              <a:t>Standard Version (ESV</a:t>
            </a:r>
            <a:r>
              <a:rPr lang="en-US" sz="1600" i="1" dirty="0" smtClean="0"/>
              <a:t>)</a:t>
            </a:r>
            <a:br>
              <a:rPr lang="en-US" sz="1600" i="1" dirty="0" smtClean="0"/>
            </a:br>
            <a:endParaRPr lang="en-US" i="1" dirty="0" smtClean="0"/>
          </a:p>
          <a:p>
            <a:r>
              <a:rPr lang="en-US" b="1" baseline="30000" dirty="0" smtClean="0"/>
              <a:t>10</a:t>
            </a:r>
            <a:r>
              <a:rPr lang="en-US" b="1" baseline="30000" dirty="0"/>
              <a:t> </a:t>
            </a:r>
            <a:r>
              <a:rPr lang="en-US" dirty="0"/>
              <a:t>The </a:t>
            </a:r>
            <a:r>
              <a:rPr lang="en-US" dirty="0" smtClean="0"/>
              <a:t>brothers</a:t>
            </a:r>
            <a:r>
              <a:rPr lang="en-US" dirty="0"/>
              <a:t> immediately sent Paul and Silas away by night to Berea, and when they arrived they went into the Jewish synagogue. </a:t>
            </a:r>
            <a:r>
              <a:rPr lang="en-US" b="1" baseline="30000" dirty="0"/>
              <a:t>11 </a:t>
            </a:r>
            <a:r>
              <a:rPr lang="en-US" dirty="0"/>
              <a:t>Now these Jews were more noble than those in Thessalonica; they received the word with all eagerness, examining the Scriptures daily to see if these things were so.</a:t>
            </a:r>
          </a:p>
          <a:p>
            <a:r>
              <a:rPr lang="en-US" sz="1600" i="1" dirty="0"/>
              <a:t>Acts </a:t>
            </a:r>
            <a:r>
              <a:rPr lang="en-US" sz="1600" i="1" dirty="0" smtClean="0"/>
              <a:t>17:10-11 English </a:t>
            </a:r>
            <a:r>
              <a:rPr lang="en-US" sz="1600" i="1" dirty="0"/>
              <a:t>Standard Version (ESV)</a:t>
            </a:r>
          </a:p>
          <a:p>
            <a:endParaRPr lang="en-US" dirty="0"/>
          </a:p>
          <a:p>
            <a:endParaRPr lang="en-US" i="1" dirty="0"/>
          </a:p>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05400" y="762000"/>
            <a:ext cx="2743200" cy="1564618"/>
          </a:xfrm>
          <a:prstGeom prst="rect">
            <a:avLst/>
          </a:prstGeom>
          <a:scene3d>
            <a:camera prst="perspectiveHeroicExtremeLeftFacing"/>
            <a:lightRig rig="threePt" dir="t"/>
          </a:scene3d>
        </p:spPr>
      </p:pic>
    </p:spTree>
    <p:extLst>
      <p:ext uri="{BB962C8B-B14F-4D97-AF65-F5344CB8AC3E}">
        <p14:creationId xmlns:p14="http://schemas.microsoft.com/office/powerpoint/2010/main" val="3135334798"/>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Bible on False Teachers</a:t>
            </a:r>
            <a:endParaRPr lang="en-US" dirty="0"/>
          </a:p>
        </p:txBody>
      </p:sp>
      <p:sp>
        <p:nvSpPr>
          <p:cNvPr id="3" name="Content Placeholder 2"/>
          <p:cNvSpPr>
            <a:spLocks noGrp="1"/>
          </p:cNvSpPr>
          <p:nvPr>
            <p:ph idx="1"/>
          </p:nvPr>
        </p:nvSpPr>
        <p:spPr/>
        <p:txBody>
          <a:bodyPr/>
          <a:lstStyle/>
          <a:p>
            <a:r>
              <a:rPr lang="en-US" b="1" baseline="30000" dirty="0" smtClean="0"/>
              <a:t>29</a:t>
            </a:r>
            <a:r>
              <a:rPr lang="en-US" b="1" baseline="30000" dirty="0"/>
              <a:t> </a:t>
            </a:r>
            <a:r>
              <a:rPr lang="en-US" dirty="0"/>
              <a:t>I know that after my departure fierce wolves will come in among you, not sparing the flock; </a:t>
            </a:r>
            <a:r>
              <a:rPr lang="en-US" b="1" baseline="30000" dirty="0"/>
              <a:t>30 </a:t>
            </a:r>
            <a:r>
              <a:rPr lang="en-US" dirty="0"/>
              <a:t>and from among your own selves will arise men speaking twisted things, to draw away the disciples after them.</a:t>
            </a:r>
          </a:p>
          <a:p>
            <a:r>
              <a:rPr lang="en-US" sz="1600" i="1" dirty="0"/>
              <a:t>Acts 20:29-30 English Standard Version (ESV</a:t>
            </a:r>
            <a:r>
              <a:rPr lang="en-US" sz="1600" i="1" dirty="0" smtClean="0"/>
              <a:t>)</a:t>
            </a:r>
            <a:endParaRPr lang="en-US" sz="1600" i="1"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0" y="3962400"/>
            <a:ext cx="1636059" cy="2286000"/>
          </a:xfrm>
          <a:prstGeom prst="rect">
            <a:avLst/>
          </a:prstGeom>
          <a:ln>
            <a:noFill/>
          </a:ln>
          <a:effectLst>
            <a:glow rad="101600">
              <a:schemeClr val="accent6">
                <a:satMod val="175000"/>
                <a:alpha val="40000"/>
              </a:schemeClr>
            </a:glow>
            <a:outerShdw blurRad="292100" dist="139700" dir="2700000" algn="tl" rotWithShape="0">
              <a:srgbClr val="333333">
                <a:alpha val="65000"/>
              </a:srgbClr>
            </a:outerShdw>
          </a:effectLst>
        </p:spPr>
      </p:pic>
    </p:spTree>
    <p:extLst>
      <p:ext uri="{BB962C8B-B14F-4D97-AF65-F5344CB8AC3E}">
        <p14:creationId xmlns:p14="http://schemas.microsoft.com/office/powerpoint/2010/main" val="41014485"/>
      </p:ext>
    </p:extLst>
  </p:cSld>
  <p:clrMapOvr>
    <a:masterClrMapping/>
  </p:clrMapOvr>
  <p:transition spd="slow">
    <p:push di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erspective">
  <a:themeElements>
    <a:clrScheme name="Perspective">
      <a:dk1>
        <a:sysClr val="windowText" lastClr="000000"/>
      </a:dk1>
      <a:lt1>
        <a:sysClr val="window" lastClr="FFFFFF"/>
      </a:lt1>
      <a:dk2>
        <a:srgbClr val="283138"/>
      </a:dk2>
      <a:lt2>
        <a:srgbClr val="FF8600"/>
      </a:lt2>
      <a:accent1>
        <a:srgbClr val="838D9B"/>
      </a:accent1>
      <a:accent2>
        <a:srgbClr val="D2610C"/>
      </a:accent2>
      <a:accent3>
        <a:srgbClr val="80716A"/>
      </a:accent3>
      <a:accent4>
        <a:srgbClr val="94147C"/>
      </a:accent4>
      <a:accent5>
        <a:srgbClr val="5D5AD2"/>
      </a:accent5>
      <a:accent6>
        <a:srgbClr val="6F6C7D"/>
      </a:accent6>
      <a:hlink>
        <a:srgbClr val="6187E3"/>
      </a:hlink>
      <a:folHlink>
        <a:srgbClr val="7B8EB8"/>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erspective">
      <a:fillStyleLst>
        <a:solidFill>
          <a:schemeClr val="phClr"/>
        </a:solidFill>
        <a:gradFill rotWithShape="1">
          <a:gsLst>
            <a:gs pos="0">
              <a:schemeClr val="phClr">
                <a:tint val="50000"/>
                <a:alpha val="100000"/>
                <a:satMod val="160000"/>
                <a:lumMod val="105000"/>
              </a:schemeClr>
            </a:gs>
            <a:gs pos="41000">
              <a:schemeClr val="phClr">
                <a:tint val="57000"/>
                <a:satMod val="180000"/>
                <a:lumMod val="99000"/>
              </a:schemeClr>
            </a:gs>
            <a:gs pos="100000">
              <a:schemeClr val="phClr">
                <a:tint val="80000"/>
                <a:satMod val="200000"/>
                <a:lumMod val="104000"/>
              </a:schemeClr>
            </a:gs>
          </a:gsLst>
          <a:lin ang="5400000" scaled="1"/>
        </a:gradFill>
        <a:gradFill rotWithShape="1">
          <a:gsLst>
            <a:gs pos="0">
              <a:schemeClr val="phClr">
                <a:tint val="96000"/>
                <a:satMod val="130000"/>
                <a:lumMod val="114000"/>
              </a:schemeClr>
            </a:gs>
            <a:gs pos="60000">
              <a:schemeClr val="phClr">
                <a:tint val="100000"/>
                <a:satMod val="106000"/>
                <a:lumMod val="110000"/>
              </a:schemeClr>
            </a:gs>
            <a:gs pos="100000">
              <a:schemeClr val="ph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50800" dist="38100" dir="5400000" rotWithShape="0">
              <a:srgbClr val="000000">
                <a:alpha val="28000"/>
              </a:srgbClr>
            </a:outerShdw>
          </a:effectLst>
        </a:effectStyle>
        <a:effectStyle>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a:effectStyle>
        <a:effectStyle>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a:effectStyle>
      </a:effectStyleLst>
      <a:bgFillStyleLst>
        <a:solidFill>
          <a:schemeClr val="phClr"/>
        </a:solidFill>
        <a:gradFill rotWithShape="1">
          <a:gsLst>
            <a:gs pos="0">
              <a:schemeClr val="phClr">
                <a:tint val="100000"/>
                <a:shade val="80000"/>
                <a:satMod val="100000"/>
                <a:lumMod val="100000"/>
              </a:schemeClr>
            </a:gs>
            <a:gs pos="65000">
              <a:schemeClr val="phClr">
                <a:tint val="100000"/>
                <a:shade val="95000"/>
                <a:satMod val="100000"/>
                <a:lumMod val="100000"/>
              </a:schemeClr>
            </a:gs>
            <a:gs pos="100000">
              <a:schemeClr val="phClr">
                <a:tint val="88000"/>
                <a:shade val="100000"/>
                <a:satMod val="400000"/>
                <a:lumMod val="100000"/>
              </a:schemeClr>
            </a:gs>
          </a:gsLst>
          <a:lin ang="5400000" scaled="0"/>
        </a:gradFill>
        <a:blipFill rotWithShape="1">
          <a:blip xmlns:r="http://schemas.openxmlformats.org/officeDocument/2006/relationships" r:embed="rId1">
            <a:duotone>
              <a:schemeClr val="phClr">
                <a:tint val="95000"/>
                <a:satMod val="90000"/>
              </a:schemeClr>
              <a:schemeClr val="phClr">
                <a:shade val="92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Perspective</Template>
  <TotalTime>4026</TotalTime>
  <Words>90</Words>
  <Application>Microsoft Office PowerPoint</Application>
  <PresentationFormat>On-screen Show (4:3)</PresentationFormat>
  <Paragraphs>32</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Perspective</vt:lpstr>
      <vt:lpstr>Introduction to World Religions</vt:lpstr>
      <vt:lpstr>PowerPoint Presentation</vt:lpstr>
      <vt:lpstr>PowerPoint Presentation</vt:lpstr>
      <vt:lpstr>PowerPoint Presentation</vt:lpstr>
      <vt:lpstr>PowerPoint Presentation</vt:lpstr>
      <vt:lpstr>PowerPoint Presentation</vt:lpstr>
      <vt:lpstr>A Mature Grasp of Scripture</vt:lpstr>
      <vt:lpstr>Be Vigilant</vt:lpstr>
      <vt:lpstr>The Bible on False Teachers</vt:lpstr>
      <vt:lpstr>Practice a Caring Outreach</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World Religions</dc:title>
  <dc:creator>David</dc:creator>
  <cp:lastModifiedBy>David Newell</cp:lastModifiedBy>
  <cp:revision>27</cp:revision>
  <dcterms:created xsi:type="dcterms:W3CDTF">2006-08-16T00:00:00Z</dcterms:created>
  <dcterms:modified xsi:type="dcterms:W3CDTF">2015-07-18T04:02:54Z</dcterms:modified>
</cp:coreProperties>
</file>