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7" r:id="rId7"/>
    <p:sldId id="261" r:id="rId8"/>
    <p:sldId id="262" r:id="rId9"/>
    <p:sldId id="263" r:id="rId10"/>
    <p:sldId id="264" r:id="rId11"/>
    <p:sldId id="265" r:id="rId12"/>
    <p:sldId id="266" r:id="rId13"/>
    <p:sldId id="268" r:id="rId14"/>
    <p:sldId id="269" r:id="rId15"/>
    <p:sldId id="270" r:id="rId16"/>
    <p:sldId id="271" r:id="rId17"/>
    <p:sldId id="272" r:id="rId18"/>
    <p:sldId id="273" r:id="rId19"/>
    <p:sldId id="274" r:id="rId20"/>
    <p:sldId id="275" r:id="rId21"/>
    <p:sldId id="277" r:id="rId22"/>
    <p:sldId id="278" r:id="rId23"/>
    <p:sldId id="27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9" d="100"/>
          <a:sy n="79" d="100"/>
        </p:scale>
        <p:origin x="-78" y="-87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pPr/>
              <a:t>8/5/2015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1D8BD707-D9CF-40AE-B4C6-C98DA3205C09}" type="datetimeFigureOut">
              <a:rPr lang="en-US" smtClean="0"/>
              <a:pPr/>
              <a:t>8/5/2015</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B6F15528-21DE-4FAA-801E-634DDDAF4B2B}" type="slidenum">
              <a:rPr lang="en-US" smtClean="0"/>
              <a:pPr/>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hyperlink" Target="http://www.secularhumanism.or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g"/><Relationship Id="rId1" Type="http://schemas.openxmlformats.org/officeDocument/2006/relationships/slideLayout" Target="../slideLayouts/slideLayout8.xm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Spiritual Soup</a:t>
            </a:r>
            <a:endParaRPr lang="en-US" dirty="0"/>
          </a:p>
        </p:txBody>
      </p:sp>
      <p:sp>
        <p:nvSpPr>
          <p:cNvPr id="3" name="Subtitle 2"/>
          <p:cNvSpPr>
            <a:spLocks noGrp="1"/>
          </p:cNvSpPr>
          <p:nvPr>
            <p:ph type="subTitle" idx="1"/>
          </p:nvPr>
        </p:nvSpPr>
        <p:spPr/>
        <p:txBody>
          <a:bodyPr/>
          <a:lstStyle/>
          <a:p>
            <a:r>
              <a:rPr lang="en-US" dirty="0" smtClean="0"/>
              <a:t>SOS Week Six: Everything Else</a:t>
            </a:r>
            <a:endParaRPr lang="en-US" dirty="0"/>
          </a:p>
        </p:txBody>
      </p:sp>
    </p:spTree>
    <p:extLst>
      <p:ext uri="{BB962C8B-B14F-4D97-AF65-F5344CB8AC3E}">
        <p14:creationId xmlns:p14="http://schemas.microsoft.com/office/powerpoint/2010/main" val="512816951"/>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Dangerous Faith</a:t>
            </a:r>
            <a:endParaRPr lang="en-US" dirty="0"/>
          </a:p>
        </p:txBody>
      </p:sp>
      <p:sp>
        <p:nvSpPr>
          <p:cNvPr id="3" name="Content Placeholder 2"/>
          <p:cNvSpPr>
            <a:spLocks noGrp="1"/>
          </p:cNvSpPr>
          <p:nvPr>
            <p:ph idx="1"/>
          </p:nvPr>
        </p:nvSpPr>
        <p:spPr/>
        <p:txBody>
          <a:bodyPr/>
          <a:lstStyle/>
          <a:p>
            <a:r>
              <a:rPr lang="en-US" dirty="0" smtClean="0"/>
              <a:t>Sickness is not real, so there is no need to treat sickness.</a:t>
            </a:r>
          </a:p>
          <a:p>
            <a:r>
              <a:rPr lang="en-US" dirty="0" smtClean="0"/>
              <a:t>Healing by prayer and faith alone</a:t>
            </a:r>
          </a:p>
          <a:p>
            <a:r>
              <a:rPr lang="en-US" dirty="0" smtClean="0"/>
              <a:t>Not just dangerous, often deadly</a:t>
            </a:r>
            <a:endParaRPr lang="en-US" dirty="0"/>
          </a:p>
        </p:txBody>
      </p:sp>
      <p:pic>
        <p:nvPicPr>
          <p:cNvPr id="2050" name="Picture 2" descr="http://images.sodahead.com/polls/001565511/1759827956_SquirrelsFaithHealing_xlarge.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5" y="1304924"/>
            <a:ext cx="3333750" cy="25050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3501354"/>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Dangerous Doctrines</a:t>
            </a:r>
            <a:endParaRPr lang="en-US" dirty="0"/>
          </a:p>
        </p:txBody>
      </p:sp>
      <p:sp>
        <p:nvSpPr>
          <p:cNvPr id="3" name="Content Placeholder 2"/>
          <p:cNvSpPr>
            <a:spLocks noGrp="1"/>
          </p:cNvSpPr>
          <p:nvPr>
            <p:ph idx="1"/>
          </p:nvPr>
        </p:nvSpPr>
        <p:spPr/>
        <p:txBody>
          <a:bodyPr/>
          <a:lstStyle/>
          <a:p>
            <a:r>
              <a:rPr lang="en-US" dirty="0" smtClean="0"/>
              <a:t>Denial of the Trinity</a:t>
            </a:r>
          </a:p>
          <a:p>
            <a:pPr lvl="1"/>
            <a:r>
              <a:rPr lang="en-US" dirty="0" smtClean="0"/>
              <a:t>“What is God” (Not ‘Who’)</a:t>
            </a:r>
          </a:p>
          <a:p>
            <a:pPr lvl="1"/>
            <a:r>
              <a:rPr lang="en-US" dirty="0" smtClean="0"/>
              <a:t>Christ is a spirit that indwelt a man named Jesus</a:t>
            </a:r>
          </a:p>
          <a:p>
            <a:pPr lvl="1"/>
            <a:r>
              <a:rPr lang="en-US" dirty="0" smtClean="0"/>
              <a:t>The Holy spirit is a personage, but not divine</a:t>
            </a:r>
          </a:p>
          <a:p>
            <a:r>
              <a:rPr lang="en-US" dirty="0" smtClean="0"/>
              <a:t>Bible is full of errors</a:t>
            </a:r>
          </a:p>
          <a:p>
            <a:endParaRPr lang="en-US" dirty="0"/>
          </a:p>
        </p:txBody>
      </p:sp>
      <p:pic>
        <p:nvPicPr>
          <p:cNvPr id="3074" name="Picture 2" descr="http://ecx.images-amazon.com/images/I/41cAt6ptdpL._AC_UL320_SR208,320_.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914400"/>
            <a:ext cx="1981200" cy="304800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7630956"/>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Witnessing to </a:t>
            </a:r>
            <a:br>
              <a:rPr lang="en-US" dirty="0" smtClean="0"/>
            </a:br>
            <a:r>
              <a:rPr lang="en-US" dirty="0" smtClean="0"/>
              <a:t>Christian Scientists</a:t>
            </a:r>
            <a:endParaRPr lang="en-US" dirty="0"/>
          </a:p>
        </p:txBody>
      </p:sp>
      <p:sp>
        <p:nvSpPr>
          <p:cNvPr id="3" name="Content Placeholder 2"/>
          <p:cNvSpPr>
            <a:spLocks noGrp="1"/>
          </p:cNvSpPr>
          <p:nvPr>
            <p:ph idx="1"/>
          </p:nvPr>
        </p:nvSpPr>
        <p:spPr/>
        <p:txBody>
          <a:bodyPr>
            <a:normAutofit fontScale="85000" lnSpcReduction="20000"/>
          </a:bodyPr>
          <a:lstStyle/>
          <a:p>
            <a:pPr lvl="0"/>
            <a:r>
              <a:rPr lang="en-US" dirty="0"/>
              <a:t>Devout Christian Scientists have a deep love for God, Jesus, and the Bible (as they understand them). Address them with sensitivity and respect, and with an appreciation for their devotion.  </a:t>
            </a:r>
          </a:p>
          <a:p>
            <a:pPr lvl="0"/>
            <a:r>
              <a:rPr lang="en-US" dirty="0"/>
              <a:t>Christian Scientists often sound quite knowledgeable about the Bible. Remember that much of their Bible knowledge consists of partial verses taken out of context and assigned new, “spiritualized” meanings. Ask them to define their terms when they quote the Bible. (“What do you mean by the word ‘atonement’?”) When they quote verses out of context, challenge them to look at those verses along with the verses before and after them. </a:t>
            </a:r>
          </a:p>
          <a:p>
            <a:pPr lvl="0"/>
            <a:r>
              <a:rPr lang="en-US" dirty="0"/>
              <a:t>Most Christian Scientists hold Mary Baker Eddy in very high esteem. They have been taught to dismiss negative information about her as lies and ignorance. Avoid joking about her or making accusations that you cannot clearly support. If you don’t appreciate wisecracks about Jesus, don’t make them about Mary Baker Eddy. </a:t>
            </a:r>
          </a:p>
          <a:p>
            <a:endParaRPr lang="en-US" dirty="0"/>
          </a:p>
        </p:txBody>
      </p:sp>
    </p:spTree>
    <p:extLst>
      <p:ext uri="{BB962C8B-B14F-4D97-AF65-F5344CB8AC3E}">
        <p14:creationId xmlns:p14="http://schemas.microsoft.com/office/powerpoint/2010/main" val="326268735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 three</a:t>
            </a:r>
            <a:endParaRPr lang="en-US" dirty="0"/>
          </a:p>
        </p:txBody>
      </p:sp>
      <p:sp>
        <p:nvSpPr>
          <p:cNvPr id="3" name="Text Placeholder 2"/>
          <p:cNvSpPr>
            <a:spLocks noGrp="1"/>
          </p:cNvSpPr>
          <p:nvPr>
            <p:ph type="body" idx="1"/>
          </p:nvPr>
        </p:nvSpPr>
        <p:spPr/>
        <p:txBody>
          <a:bodyPr/>
          <a:lstStyle/>
          <a:p>
            <a:r>
              <a:rPr lang="en-US" dirty="0" smtClean="0"/>
              <a:t>The Self-Made Man: Secular Humanism</a:t>
            </a:r>
            <a:endParaRPr lang="en-US" dirty="0"/>
          </a:p>
        </p:txBody>
      </p:sp>
      <p:pic>
        <p:nvPicPr>
          <p:cNvPr id="4098" name="Picture 2" descr="https://www.secularhumanism.org/images/CSH_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1143000"/>
            <a:ext cx="4210050" cy="95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0215605"/>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Secular Humanism?</a:t>
            </a:r>
            <a:endParaRPr lang="en-US" dirty="0"/>
          </a:p>
        </p:txBody>
      </p:sp>
      <p:sp>
        <p:nvSpPr>
          <p:cNvPr id="3" name="Content Placeholder 2"/>
          <p:cNvSpPr>
            <a:spLocks noGrp="1"/>
          </p:cNvSpPr>
          <p:nvPr>
            <p:ph idx="1"/>
          </p:nvPr>
        </p:nvSpPr>
        <p:spPr/>
        <p:txBody>
          <a:bodyPr/>
          <a:lstStyle/>
          <a:p>
            <a:r>
              <a:rPr lang="en-US" dirty="0" smtClean="0"/>
              <a:t>Not the same as atheism or agnosticism</a:t>
            </a:r>
          </a:p>
          <a:p>
            <a:r>
              <a:rPr lang="en-US" dirty="0" smtClean="0"/>
              <a:t>Also called ‘Free Thought’</a:t>
            </a:r>
          </a:p>
          <a:p>
            <a:r>
              <a:rPr lang="en-US" dirty="0" smtClean="0">
                <a:hlinkClick r:id="rId2"/>
              </a:rPr>
              <a:t>www.secularhumanism.org</a:t>
            </a:r>
            <a:endParaRPr lang="en-US" dirty="0" smtClean="0"/>
          </a:p>
          <a:p>
            <a:r>
              <a:rPr lang="en-US" dirty="0" smtClean="0"/>
              <a:t>Big-M meaning and small-m meaning</a:t>
            </a:r>
          </a:p>
          <a:p>
            <a:pPr lvl="1"/>
            <a:r>
              <a:rPr lang="en-US" dirty="0" smtClean="0"/>
              <a:t>Effectively the humanists’ god</a:t>
            </a:r>
          </a:p>
          <a:p>
            <a:r>
              <a:rPr lang="en-US" dirty="0" smtClean="0"/>
              <a:t>Humanist Manifesto</a:t>
            </a:r>
          </a:p>
          <a:p>
            <a:endParaRPr lang="en-US" dirty="0"/>
          </a:p>
        </p:txBody>
      </p:sp>
    </p:spTree>
    <p:extLst>
      <p:ext uri="{BB962C8B-B14F-4D97-AF65-F5344CB8AC3E}">
        <p14:creationId xmlns:p14="http://schemas.microsoft.com/office/powerpoint/2010/main" val="3833334606"/>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Here’s the problem…</a:t>
            </a:r>
            <a:endParaRPr lang="en-US" dirty="0"/>
          </a:p>
        </p:txBody>
      </p:sp>
      <p:sp>
        <p:nvSpPr>
          <p:cNvPr id="3" name="Content Placeholder 2"/>
          <p:cNvSpPr>
            <a:spLocks noGrp="1"/>
          </p:cNvSpPr>
          <p:nvPr>
            <p:ph idx="1"/>
          </p:nvPr>
        </p:nvSpPr>
        <p:spPr/>
        <p:txBody>
          <a:bodyPr/>
          <a:lstStyle/>
          <a:p>
            <a:r>
              <a:rPr lang="en-US" dirty="0" smtClean="0"/>
              <a:t>It’s a trap! </a:t>
            </a:r>
            <a:r>
              <a:rPr lang="en-US" dirty="0"/>
              <a:t>Humanism sounds </a:t>
            </a:r>
            <a:r>
              <a:rPr lang="en-US" dirty="0" smtClean="0"/>
              <a:t>nice but it is ultimately an endless quest for the meaning of life.</a:t>
            </a:r>
          </a:p>
          <a:p>
            <a:r>
              <a:rPr lang="en-US" dirty="0" smtClean="0"/>
              <a:t>We all worship something… choose wisely.</a:t>
            </a:r>
          </a:p>
          <a:p>
            <a:r>
              <a:rPr lang="en-US" dirty="0" smtClean="0"/>
              <a:t>Nothing apart from God provides lasting fulfillment.</a:t>
            </a:r>
          </a:p>
          <a:p>
            <a:r>
              <a:rPr lang="en-US" dirty="0" smtClean="0"/>
              <a:t>Apart from our Creator, we are without purpose.</a:t>
            </a:r>
          </a:p>
        </p:txBody>
      </p:sp>
    </p:spTree>
    <p:extLst>
      <p:ext uri="{BB962C8B-B14F-4D97-AF65-F5344CB8AC3E}">
        <p14:creationId xmlns:p14="http://schemas.microsoft.com/office/powerpoint/2010/main" val="3792545740"/>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 four</a:t>
            </a:r>
            <a:endParaRPr lang="en-US" dirty="0"/>
          </a:p>
        </p:txBody>
      </p:sp>
      <p:sp>
        <p:nvSpPr>
          <p:cNvPr id="3" name="Text Placeholder 2"/>
          <p:cNvSpPr>
            <a:spLocks noGrp="1"/>
          </p:cNvSpPr>
          <p:nvPr>
            <p:ph type="body" idx="1"/>
          </p:nvPr>
        </p:nvSpPr>
        <p:spPr/>
        <p:txBody>
          <a:bodyPr>
            <a:normAutofit lnSpcReduction="10000"/>
          </a:bodyPr>
          <a:lstStyle/>
          <a:p>
            <a:r>
              <a:rPr lang="en-US" b="1" dirty="0"/>
              <a:t>Putting the Fiction in Science Fiction: Scientology</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6600" y="304800"/>
            <a:ext cx="2857500" cy="2609850"/>
          </a:xfrm>
          <a:prstGeom prst="rect">
            <a:avLst/>
          </a:prstGeom>
        </p:spPr>
      </p:pic>
    </p:spTree>
    <p:extLst>
      <p:ext uri="{BB962C8B-B14F-4D97-AF65-F5344CB8AC3E}">
        <p14:creationId xmlns:p14="http://schemas.microsoft.com/office/powerpoint/2010/main" val="2541116069"/>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Great Experiment</a:t>
            </a:r>
            <a:endParaRPr lang="en-US" dirty="0"/>
          </a:p>
        </p:txBody>
      </p:sp>
      <p:sp>
        <p:nvSpPr>
          <p:cNvPr id="3" name="Content Placeholder 2"/>
          <p:cNvSpPr>
            <a:spLocks noGrp="1"/>
          </p:cNvSpPr>
          <p:nvPr>
            <p:ph idx="1"/>
          </p:nvPr>
        </p:nvSpPr>
        <p:spPr/>
        <p:txBody>
          <a:bodyPr/>
          <a:lstStyle/>
          <a:p>
            <a:r>
              <a:rPr lang="en-US" dirty="0" smtClean="0"/>
              <a:t>Close your eyes.</a:t>
            </a:r>
          </a:p>
          <a:p>
            <a:r>
              <a:rPr lang="en-US" dirty="0" smtClean="0"/>
              <a:t>Yes, I know you can’t read with your eyes closed.</a:t>
            </a:r>
          </a:p>
          <a:p>
            <a:r>
              <a:rPr lang="en-US" dirty="0" smtClean="0"/>
              <a:t>Picture a cat.</a:t>
            </a:r>
          </a:p>
          <a:p>
            <a:r>
              <a:rPr lang="en-US" dirty="0" smtClean="0"/>
              <a:t>Who is looking at the picture in your mind?</a:t>
            </a:r>
            <a:endParaRPr lang="en-US" dirty="0"/>
          </a:p>
        </p:txBody>
      </p:sp>
    </p:spTree>
    <p:extLst>
      <p:ext uri="{BB962C8B-B14F-4D97-AF65-F5344CB8AC3E}">
        <p14:creationId xmlns:p14="http://schemas.microsoft.com/office/powerpoint/2010/main" val="1179851724"/>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spTree>
    <p:extLst>
      <p:ext uri="{BB962C8B-B14F-4D97-AF65-F5344CB8AC3E}">
        <p14:creationId xmlns:p14="http://schemas.microsoft.com/office/powerpoint/2010/main" val="2719678115"/>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7315200" cy="1600200"/>
          </a:xfrm>
        </p:spPr>
        <p:txBody>
          <a:bodyPr>
            <a:normAutofit fontScale="90000"/>
          </a:bodyPr>
          <a:lstStyle/>
          <a:p>
            <a:r>
              <a:rPr lang="en-US" dirty="0" smtClean="0"/>
              <a:t>L. Ron Hubbard (1911-1986)</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75187" y="671512"/>
            <a:ext cx="2667000" cy="3686175"/>
          </a:xfrm>
        </p:spPr>
      </p:pic>
      <p:sp>
        <p:nvSpPr>
          <p:cNvPr id="4" name="Text Placeholder 3"/>
          <p:cNvSpPr>
            <a:spLocks noGrp="1"/>
          </p:cNvSpPr>
          <p:nvPr>
            <p:ph type="body" sz="half" idx="2"/>
          </p:nvPr>
        </p:nvSpPr>
        <p:spPr/>
        <p:txBody>
          <a:bodyPr/>
          <a:lstStyle/>
          <a:p>
            <a:pPr marL="342900" indent="-342900">
              <a:buFont typeface="Wingdings" panose="05000000000000000000" pitchFamily="2" charset="2"/>
              <a:buChar char="§"/>
            </a:pPr>
            <a:r>
              <a:rPr lang="en-US" dirty="0" smtClean="0"/>
              <a:t>Author of </a:t>
            </a:r>
            <a:r>
              <a:rPr lang="en-US" dirty="0" err="1" smtClean="0"/>
              <a:t>Dianetics</a:t>
            </a:r>
            <a:r>
              <a:rPr lang="en-US" dirty="0" smtClean="0"/>
              <a:t> and founder of Scientology</a:t>
            </a:r>
          </a:p>
          <a:p>
            <a:pPr marL="342900" indent="-342900">
              <a:buFont typeface="Wingdings" panose="05000000000000000000" pitchFamily="2" charset="2"/>
              <a:buChar char="§"/>
            </a:pPr>
            <a:r>
              <a:rPr lang="en-US" dirty="0" smtClean="0"/>
              <a:t>Technology: A method of study</a:t>
            </a:r>
          </a:p>
          <a:p>
            <a:pPr marL="342900" indent="-342900">
              <a:buFont typeface="Wingdings" panose="05000000000000000000" pitchFamily="2" charset="2"/>
              <a:buChar char="§"/>
            </a:pPr>
            <a:r>
              <a:rPr lang="en-US" dirty="0" smtClean="0"/>
              <a:t>Psychosomatic Illnesses</a:t>
            </a:r>
          </a:p>
          <a:p>
            <a:pPr marL="800100" lvl="1" indent="-342900">
              <a:buFont typeface="Wingdings" panose="05000000000000000000" pitchFamily="2" charset="2"/>
              <a:buChar char="§"/>
            </a:pPr>
            <a:r>
              <a:rPr lang="en-US" sz="1600" dirty="0" smtClean="0"/>
              <a:t>Body</a:t>
            </a:r>
          </a:p>
          <a:p>
            <a:pPr marL="800100" lvl="1" indent="-342900">
              <a:buFont typeface="Wingdings" panose="05000000000000000000" pitchFamily="2" charset="2"/>
              <a:buChar char="§"/>
            </a:pPr>
            <a:r>
              <a:rPr lang="en-US" sz="1600" dirty="0" smtClean="0"/>
              <a:t>Mind</a:t>
            </a:r>
          </a:p>
          <a:p>
            <a:pPr marL="800100" lvl="1" indent="-342900">
              <a:buFont typeface="Wingdings" panose="05000000000000000000" pitchFamily="2" charset="2"/>
              <a:buChar char="§"/>
            </a:pPr>
            <a:r>
              <a:rPr lang="en-US" sz="1600" dirty="0" err="1" smtClean="0"/>
              <a:t>Thetan</a:t>
            </a:r>
            <a:endParaRPr lang="en-US" sz="1600" dirty="0"/>
          </a:p>
        </p:txBody>
      </p:sp>
    </p:spTree>
    <p:extLst>
      <p:ext uri="{BB962C8B-B14F-4D97-AF65-F5344CB8AC3E}">
        <p14:creationId xmlns:p14="http://schemas.microsoft.com/office/powerpoint/2010/main" val="2717368237"/>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 one</a:t>
            </a:r>
            <a:endParaRPr lang="en-US" dirty="0"/>
          </a:p>
        </p:txBody>
      </p:sp>
      <p:sp>
        <p:nvSpPr>
          <p:cNvPr id="3" name="Text Placeholder 2"/>
          <p:cNvSpPr>
            <a:spLocks noGrp="1"/>
          </p:cNvSpPr>
          <p:nvPr>
            <p:ph type="body" idx="1"/>
          </p:nvPr>
        </p:nvSpPr>
        <p:spPr/>
        <p:txBody>
          <a:bodyPr/>
          <a:lstStyle/>
          <a:p>
            <a:r>
              <a:rPr lang="en-US" dirty="0" smtClean="0"/>
              <a:t>It’s All Relative: Universal Unitarianism</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7674" y="152400"/>
            <a:ext cx="2932126" cy="2743200"/>
          </a:xfrm>
          <a:prstGeom prst="rect">
            <a:avLst/>
          </a:prstGeom>
        </p:spPr>
      </p:pic>
    </p:spTree>
    <p:extLst>
      <p:ext uri="{BB962C8B-B14F-4D97-AF65-F5344CB8AC3E}">
        <p14:creationId xmlns:p14="http://schemas.microsoft.com/office/powerpoint/2010/main" val="193749803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Bring on the Weird</a:t>
            </a:r>
            <a:endParaRPr lang="en-US" dirty="0"/>
          </a:p>
        </p:txBody>
      </p:sp>
      <p:sp>
        <p:nvSpPr>
          <p:cNvPr id="3" name="Content Placeholder 2"/>
          <p:cNvSpPr>
            <a:spLocks noGrp="1"/>
          </p:cNvSpPr>
          <p:nvPr>
            <p:ph idx="1"/>
          </p:nvPr>
        </p:nvSpPr>
        <p:spPr/>
        <p:txBody>
          <a:bodyPr/>
          <a:lstStyle/>
          <a:p>
            <a:r>
              <a:rPr lang="en-US" dirty="0" smtClean="0"/>
              <a:t>Humans are not mortal. We are immortal and divine</a:t>
            </a:r>
          </a:p>
          <a:p>
            <a:r>
              <a:rPr lang="en-US" dirty="0" smtClean="0"/>
              <a:t>God is infinity. Similar to eastern pantheism</a:t>
            </a:r>
          </a:p>
          <a:p>
            <a:r>
              <a:rPr lang="en-US" dirty="0" smtClean="0"/>
              <a:t>Naturally we all have ‘reactive minds’</a:t>
            </a:r>
          </a:p>
          <a:p>
            <a:pPr lvl="1"/>
            <a:r>
              <a:rPr lang="en-US" dirty="0" smtClean="0"/>
              <a:t>Cause of ‘engrams’: Memories that prevent us from realizing our divinity</a:t>
            </a:r>
          </a:p>
          <a:p>
            <a:pPr lvl="1"/>
            <a:r>
              <a:rPr lang="en-US" dirty="0" smtClean="0"/>
              <a:t>Removed by ‘auditing’</a:t>
            </a:r>
          </a:p>
          <a:p>
            <a:pPr lvl="1"/>
            <a:r>
              <a:rPr lang="en-US" dirty="0" smtClean="0"/>
              <a:t>Attain ‘Clear’ and escape from MEST</a:t>
            </a:r>
          </a:p>
          <a:p>
            <a:pPr lvl="2"/>
            <a:r>
              <a:rPr lang="en-US" b="1" dirty="0" smtClean="0"/>
              <a:t>M</a:t>
            </a:r>
            <a:r>
              <a:rPr lang="en-US" dirty="0" smtClean="0"/>
              <a:t>atter, </a:t>
            </a:r>
            <a:r>
              <a:rPr lang="en-US" b="1" dirty="0" smtClean="0"/>
              <a:t>E</a:t>
            </a:r>
            <a:r>
              <a:rPr lang="en-US" dirty="0" smtClean="0"/>
              <a:t>nergy, </a:t>
            </a:r>
            <a:r>
              <a:rPr lang="en-US" b="1" dirty="0" smtClean="0"/>
              <a:t>S</a:t>
            </a:r>
            <a:r>
              <a:rPr lang="en-US" dirty="0" smtClean="0"/>
              <a:t>pace, </a:t>
            </a:r>
            <a:r>
              <a:rPr lang="en-US" b="1" dirty="0" smtClean="0"/>
              <a:t>T</a:t>
            </a:r>
            <a:r>
              <a:rPr lang="en-US" dirty="0" smtClean="0"/>
              <a:t>ime</a:t>
            </a:r>
            <a:endParaRPr lang="en-US" dirty="0"/>
          </a:p>
        </p:txBody>
      </p:sp>
    </p:spTree>
    <p:extLst>
      <p:ext uri="{BB962C8B-B14F-4D97-AF65-F5344CB8AC3E}">
        <p14:creationId xmlns:p14="http://schemas.microsoft.com/office/powerpoint/2010/main" val="4042769289"/>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Emotional Tone Scale</a:t>
            </a:r>
          </a:p>
        </p:txBody>
      </p:sp>
      <p:sp>
        <p:nvSpPr>
          <p:cNvPr id="3" name="Content Placeholder 2"/>
          <p:cNvSpPr>
            <a:spLocks noGrp="1"/>
          </p:cNvSpPr>
          <p:nvPr>
            <p:ph sz="half" idx="1"/>
          </p:nvPr>
        </p:nvSpPr>
        <p:spPr>
          <a:xfrm>
            <a:off x="762000" y="609600"/>
            <a:ext cx="3657600" cy="4724399"/>
          </a:xfrm>
        </p:spPr>
        <p:txBody>
          <a:bodyPr>
            <a:normAutofit fontScale="62500" lnSpcReduction="20000"/>
          </a:bodyPr>
          <a:lstStyle/>
          <a:p>
            <a:pPr marL="0" indent="0">
              <a:buNone/>
            </a:pPr>
            <a:r>
              <a:rPr lang="en-US" dirty="0"/>
              <a:t>1.3 Resentment </a:t>
            </a:r>
            <a:r>
              <a:rPr lang="en-US" dirty="0"/>
              <a:t/>
            </a:r>
            <a:br>
              <a:rPr lang="en-US" dirty="0"/>
            </a:br>
            <a:r>
              <a:rPr lang="en-US" dirty="0"/>
              <a:t>1.2 No-sympathy </a:t>
            </a:r>
            <a:r>
              <a:rPr lang="en-US" dirty="0"/>
              <a:t/>
            </a:r>
            <a:br>
              <a:rPr lang="en-US" dirty="0"/>
            </a:br>
            <a:r>
              <a:rPr lang="en-US" dirty="0"/>
              <a:t>1.15 Unexpressed Resentment </a:t>
            </a:r>
            <a:r>
              <a:rPr lang="en-US" dirty="0"/>
              <a:t/>
            </a:r>
            <a:br>
              <a:rPr lang="en-US" dirty="0"/>
            </a:br>
            <a:r>
              <a:rPr lang="en-US" dirty="0"/>
              <a:t>1.1 Covert Hostility </a:t>
            </a:r>
            <a:r>
              <a:rPr lang="en-US" dirty="0"/>
              <a:t/>
            </a:r>
            <a:br>
              <a:rPr lang="en-US" dirty="0"/>
            </a:br>
            <a:r>
              <a:rPr lang="en-US" dirty="0"/>
              <a:t>1.02 Anxiety </a:t>
            </a:r>
            <a:r>
              <a:rPr lang="en-US" dirty="0"/>
              <a:t/>
            </a:r>
            <a:br>
              <a:rPr lang="en-US" dirty="0"/>
            </a:br>
            <a:r>
              <a:rPr lang="en-US" dirty="0"/>
              <a:t>1.0 Fear </a:t>
            </a:r>
            <a:r>
              <a:rPr lang="en-US" dirty="0"/>
              <a:t/>
            </a:r>
            <a:br>
              <a:rPr lang="en-US" dirty="0"/>
            </a:br>
            <a:r>
              <a:rPr lang="en-US" dirty="0"/>
              <a:t>0.98 Despair </a:t>
            </a:r>
            <a:r>
              <a:rPr lang="en-US" dirty="0"/>
              <a:t/>
            </a:r>
            <a:br>
              <a:rPr lang="en-US" dirty="0"/>
            </a:br>
            <a:r>
              <a:rPr lang="en-US" dirty="0"/>
              <a:t>0.96 Terror </a:t>
            </a:r>
            <a:r>
              <a:rPr lang="en-US" dirty="0"/>
              <a:t/>
            </a:r>
            <a:br>
              <a:rPr lang="en-US" dirty="0"/>
            </a:br>
            <a:r>
              <a:rPr lang="en-US" dirty="0"/>
              <a:t>0.94 Numb </a:t>
            </a:r>
            <a:r>
              <a:rPr lang="en-US" dirty="0"/>
              <a:t/>
            </a:r>
            <a:br>
              <a:rPr lang="en-US" dirty="0"/>
            </a:br>
            <a:r>
              <a:rPr lang="en-US" dirty="0"/>
              <a:t>0.9 Sympathy </a:t>
            </a:r>
            <a:r>
              <a:rPr lang="en-US" dirty="0"/>
              <a:t/>
            </a:r>
            <a:br>
              <a:rPr lang="en-US" dirty="0"/>
            </a:br>
            <a:r>
              <a:rPr lang="en-US" dirty="0"/>
              <a:t>0.8 Propitiation </a:t>
            </a:r>
            <a:r>
              <a:rPr lang="en-US" dirty="0"/>
              <a:t/>
            </a:r>
            <a:br>
              <a:rPr lang="en-US" dirty="0"/>
            </a:br>
            <a:r>
              <a:rPr lang="en-US" dirty="0"/>
              <a:t>0.5 Grief </a:t>
            </a:r>
            <a:r>
              <a:rPr lang="en-US" dirty="0"/>
              <a:t/>
            </a:r>
            <a:br>
              <a:rPr lang="en-US" dirty="0"/>
            </a:br>
            <a:r>
              <a:rPr lang="en-US" dirty="0"/>
              <a:t>0.375 Making Amends </a:t>
            </a:r>
            <a:r>
              <a:rPr lang="en-US" dirty="0"/>
              <a:t/>
            </a:r>
            <a:br>
              <a:rPr lang="en-US" dirty="0"/>
            </a:br>
            <a:r>
              <a:rPr lang="en-US" dirty="0"/>
              <a:t>0.3 Undeserving </a:t>
            </a:r>
            <a:r>
              <a:rPr lang="en-US" dirty="0"/>
              <a:t/>
            </a:r>
            <a:br>
              <a:rPr lang="en-US" dirty="0"/>
            </a:br>
            <a:r>
              <a:rPr lang="en-US" dirty="0"/>
              <a:t>0.2 Self-abasement </a:t>
            </a:r>
            <a:r>
              <a:rPr lang="en-US" dirty="0"/>
              <a:t/>
            </a:r>
            <a:br>
              <a:rPr lang="en-US" dirty="0"/>
            </a:br>
            <a:r>
              <a:rPr lang="en-US" dirty="0"/>
              <a:t>0.1 Victim </a:t>
            </a:r>
            <a:r>
              <a:rPr lang="en-US" dirty="0"/>
              <a:t/>
            </a:r>
            <a:br>
              <a:rPr lang="en-US" dirty="0"/>
            </a:br>
            <a:r>
              <a:rPr lang="en-US" dirty="0"/>
              <a:t>0.07 Hopeless </a:t>
            </a:r>
            <a:r>
              <a:rPr lang="en-US" dirty="0"/>
              <a:t/>
            </a:r>
            <a:br>
              <a:rPr lang="en-US" dirty="0"/>
            </a:br>
            <a:r>
              <a:rPr lang="en-US" dirty="0"/>
              <a:t>0.05 Apathy </a:t>
            </a:r>
            <a:r>
              <a:rPr lang="en-US" dirty="0"/>
              <a:t/>
            </a:r>
            <a:br>
              <a:rPr lang="en-US" dirty="0"/>
            </a:br>
            <a:r>
              <a:rPr lang="en-US" dirty="0"/>
              <a:t>0.03 Useless </a:t>
            </a:r>
            <a:r>
              <a:rPr lang="en-US" dirty="0"/>
              <a:t/>
            </a:r>
            <a:br>
              <a:rPr lang="en-US" dirty="0"/>
            </a:br>
            <a:r>
              <a:rPr lang="en-US" dirty="0"/>
              <a:t>0.01 Dying </a:t>
            </a:r>
            <a:r>
              <a:rPr lang="en-US" dirty="0"/>
              <a:t/>
            </a:r>
            <a:br>
              <a:rPr lang="en-US" dirty="0"/>
            </a:br>
            <a:r>
              <a:rPr lang="en-US" dirty="0"/>
              <a:t>0.0 Body Death</a:t>
            </a:r>
            <a:endParaRPr lang="en-US" dirty="0"/>
          </a:p>
        </p:txBody>
      </p:sp>
      <p:sp>
        <p:nvSpPr>
          <p:cNvPr id="4" name="Content Placeholder 3"/>
          <p:cNvSpPr>
            <a:spLocks noGrp="1"/>
          </p:cNvSpPr>
          <p:nvPr>
            <p:ph sz="half" idx="2"/>
          </p:nvPr>
        </p:nvSpPr>
        <p:spPr>
          <a:xfrm>
            <a:off x="4648200" y="609600"/>
            <a:ext cx="3657600" cy="4419599"/>
          </a:xfrm>
        </p:spPr>
        <p:txBody>
          <a:bodyPr>
            <a:noAutofit/>
          </a:bodyPr>
          <a:lstStyle/>
          <a:p>
            <a:pPr marL="0" indent="0">
              <a:buNone/>
            </a:pPr>
            <a:r>
              <a:rPr lang="en-US" sz="1600" dirty="0"/>
              <a:t>40.0 Serenity of </a:t>
            </a:r>
            <a:r>
              <a:rPr lang="en-US" sz="1600" dirty="0" err="1"/>
              <a:t>Beingness</a:t>
            </a:r>
            <a:r>
              <a:rPr lang="en-US" sz="1600" dirty="0"/>
              <a:t> </a:t>
            </a:r>
            <a:r>
              <a:rPr lang="en-US" sz="1600" dirty="0"/>
              <a:t/>
            </a:r>
            <a:br>
              <a:rPr lang="en-US" sz="1600" dirty="0"/>
            </a:br>
            <a:r>
              <a:rPr lang="en-US" sz="1600" dirty="0"/>
              <a:t>30.0 Postulates </a:t>
            </a:r>
            <a:r>
              <a:rPr lang="en-US" sz="1600" dirty="0"/>
              <a:t/>
            </a:r>
            <a:br>
              <a:rPr lang="en-US" sz="1600" dirty="0"/>
            </a:br>
            <a:r>
              <a:rPr lang="en-US" sz="1600" dirty="0"/>
              <a:t>22.0 Games </a:t>
            </a:r>
            <a:r>
              <a:rPr lang="en-US" sz="1600" dirty="0"/>
              <a:t/>
            </a:r>
            <a:br>
              <a:rPr lang="en-US" sz="1600" dirty="0"/>
            </a:br>
            <a:r>
              <a:rPr lang="en-US" sz="1600" dirty="0"/>
              <a:t>20.0 Action </a:t>
            </a:r>
            <a:r>
              <a:rPr lang="en-US" sz="1600" dirty="0"/>
              <a:t/>
            </a:r>
            <a:br>
              <a:rPr lang="en-US" sz="1600" dirty="0"/>
            </a:br>
            <a:r>
              <a:rPr lang="en-US" sz="1600" dirty="0"/>
              <a:t>8.0 Exhilaration </a:t>
            </a:r>
            <a:r>
              <a:rPr lang="en-US" sz="1600" dirty="0"/>
              <a:t/>
            </a:r>
            <a:br>
              <a:rPr lang="en-US" sz="1600" dirty="0"/>
            </a:br>
            <a:r>
              <a:rPr lang="en-US" sz="1600" dirty="0"/>
              <a:t>6.0 Aesthetic </a:t>
            </a:r>
            <a:r>
              <a:rPr lang="en-US" sz="1600" dirty="0"/>
              <a:t/>
            </a:r>
            <a:br>
              <a:rPr lang="en-US" sz="1600" dirty="0"/>
            </a:br>
            <a:r>
              <a:rPr lang="en-US" sz="1600" dirty="0"/>
              <a:t>4.0 Enthusiasm </a:t>
            </a:r>
            <a:r>
              <a:rPr lang="en-US" sz="1600" dirty="0"/>
              <a:t/>
            </a:r>
            <a:br>
              <a:rPr lang="en-US" sz="1600" dirty="0"/>
            </a:br>
            <a:r>
              <a:rPr lang="en-US" sz="1600" dirty="0"/>
              <a:t>3.5 Cheerfulness </a:t>
            </a:r>
            <a:r>
              <a:rPr lang="en-US" sz="1600" dirty="0"/>
              <a:t/>
            </a:r>
            <a:br>
              <a:rPr lang="en-US" sz="1600" dirty="0"/>
            </a:br>
            <a:r>
              <a:rPr lang="en-US" sz="1600" dirty="0"/>
              <a:t>3.3 Strong Interest </a:t>
            </a:r>
            <a:r>
              <a:rPr lang="en-US" sz="1600" dirty="0"/>
              <a:t/>
            </a:r>
            <a:br>
              <a:rPr lang="en-US" sz="1600" dirty="0"/>
            </a:br>
            <a:r>
              <a:rPr lang="en-US" sz="1600" dirty="0"/>
              <a:t>3.0 Conservatism </a:t>
            </a:r>
            <a:r>
              <a:rPr lang="en-US" sz="1600" dirty="0"/>
              <a:t/>
            </a:r>
            <a:br>
              <a:rPr lang="en-US" sz="1600" dirty="0"/>
            </a:br>
            <a:r>
              <a:rPr lang="en-US" sz="1600" dirty="0"/>
              <a:t>2.9 Mild Interest </a:t>
            </a:r>
            <a:r>
              <a:rPr lang="en-US" sz="1600" dirty="0"/>
              <a:t/>
            </a:r>
            <a:br>
              <a:rPr lang="en-US" sz="1600" dirty="0"/>
            </a:br>
            <a:r>
              <a:rPr lang="en-US" sz="1600" dirty="0"/>
              <a:t>2.8 Contented </a:t>
            </a:r>
            <a:r>
              <a:rPr lang="en-US" sz="1600" dirty="0"/>
              <a:t/>
            </a:r>
            <a:br>
              <a:rPr lang="en-US" sz="1600" dirty="0"/>
            </a:br>
            <a:r>
              <a:rPr lang="en-US" sz="1600" dirty="0"/>
              <a:t>2.6 Disinterested </a:t>
            </a:r>
            <a:r>
              <a:rPr lang="en-US" sz="1600" dirty="0"/>
              <a:t/>
            </a:r>
            <a:br>
              <a:rPr lang="en-US" sz="1600" dirty="0"/>
            </a:br>
            <a:r>
              <a:rPr lang="en-US" sz="1600" dirty="0"/>
              <a:t>2.5 Boredom </a:t>
            </a:r>
            <a:r>
              <a:rPr lang="en-US" sz="1600" dirty="0"/>
              <a:t/>
            </a:r>
            <a:br>
              <a:rPr lang="en-US" sz="1600" dirty="0"/>
            </a:br>
            <a:r>
              <a:rPr lang="en-US" sz="1600" dirty="0"/>
              <a:t>2.4 Monotony </a:t>
            </a:r>
            <a:r>
              <a:rPr lang="en-US" sz="1600" dirty="0"/>
              <a:t/>
            </a:r>
            <a:br>
              <a:rPr lang="en-US" sz="1600" dirty="0"/>
            </a:br>
            <a:r>
              <a:rPr lang="en-US" sz="1600" dirty="0"/>
              <a:t>2.0 Antagonism </a:t>
            </a:r>
            <a:r>
              <a:rPr lang="en-US" sz="1600" dirty="0"/>
              <a:t/>
            </a:r>
            <a:br>
              <a:rPr lang="en-US" sz="1600" dirty="0"/>
            </a:br>
            <a:r>
              <a:rPr lang="en-US" sz="1600" dirty="0"/>
              <a:t>1.9 Hostility </a:t>
            </a:r>
            <a:r>
              <a:rPr lang="en-US" sz="1600" dirty="0"/>
              <a:t/>
            </a:r>
            <a:br>
              <a:rPr lang="en-US" sz="1600" dirty="0"/>
            </a:br>
            <a:r>
              <a:rPr lang="en-US" sz="1600" dirty="0"/>
              <a:t>1.8 Pain </a:t>
            </a:r>
            <a:r>
              <a:rPr lang="en-US" sz="1600" dirty="0"/>
              <a:t/>
            </a:r>
            <a:br>
              <a:rPr lang="en-US" sz="1600" dirty="0"/>
            </a:br>
            <a:r>
              <a:rPr lang="en-US" sz="1600" dirty="0"/>
              <a:t>1.5 Anger </a:t>
            </a:r>
            <a:r>
              <a:rPr lang="en-US" sz="1600" dirty="0"/>
              <a:t/>
            </a:r>
            <a:br>
              <a:rPr lang="en-US" sz="1600" dirty="0"/>
            </a:br>
            <a:r>
              <a:rPr lang="en-US" sz="1600" dirty="0"/>
              <a:t>1.4 Hate </a:t>
            </a:r>
            <a:endParaRPr lang="en-US" sz="1600" dirty="0"/>
          </a:p>
        </p:txBody>
      </p:sp>
    </p:spTree>
    <p:extLst>
      <p:ext uri="{BB962C8B-B14F-4D97-AF65-F5344CB8AC3E}">
        <p14:creationId xmlns:p14="http://schemas.microsoft.com/office/powerpoint/2010/main" val="1538382360"/>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Witnessing to Scientologists</a:t>
            </a:r>
            <a:endParaRPr lang="en-US" dirty="0"/>
          </a:p>
        </p:txBody>
      </p:sp>
      <p:sp>
        <p:nvSpPr>
          <p:cNvPr id="3" name="Content Placeholder 2"/>
          <p:cNvSpPr>
            <a:spLocks noGrp="1"/>
          </p:cNvSpPr>
          <p:nvPr>
            <p:ph idx="1"/>
          </p:nvPr>
        </p:nvSpPr>
        <p:spPr/>
        <p:txBody>
          <a:bodyPr>
            <a:normAutofit fontScale="85000" lnSpcReduction="20000"/>
          </a:bodyPr>
          <a:lstStyle/>
          <a:p>
            <a:pPr lvl="0"/>
            <a:r>
              <a:rPr lang="en-US" dirty="0"/>
              <a:t>Find out how deeply involved they are in scientology. Many members do not fully understand what their organization teaches and it is far easier to reach such a person. </a:t>
            </a:r>
          </a:p>
          <a:p>
            <a:pPr lvl="0"/>
            <a:r>
              <a:rPr lang="en-US" dirty="0"/>
              <a:t>Seek to establish a friendly, personal relationship. </a:t>
            </a:r>
          </a:p>
          <a:p>
            <a:pPr lvl="0"/>
            <a:r>
              <a:rPr lang="en-US" dirty="0"/>
              <a:t>Establish the sole authority of the Bible. You may need to give the Scientologist a marked Bible to highlight basic Christian doctrines.</a:t>
            </a:r>
          </a:p>
          <a:p>
            <a:pPr lvl="0"/>
            <a:r>
              <a:rPr lang="en-US" dirty="0"/>
              <a:t>Clearly define all terms of Scientology and historic Christianity.</a:t>
            </a:r>
          </a:p>
          <a:p>
            <a:pPr lvl="0"/>
            <a:r>
              <a:rPr lang="en-US" dirty="0"/>
              <a:t>Show the Scientologist how Christian doctrines are incompatible with Scientology. Focus especially on contrasting ideas about God, sin, salvation, and life after death.</a:t>
            </a:r>
          </a:p>
          <a:p>
            <a:pPr lvl="0"/>
            <a:r>
              <a:rPr lang="en-US" dirty="0"/>
              <a:t>Share your personal testimony of faith in Jesus Christ and the benefits you derive from knowing Him as Savior and Lord.</a:t>
            </a:r>
          </a:p>
          <a:p>
            <a:pPr lvl="0"/>
            <a:r>
              <a:rPr lang="en-US" dirty="0"/>
              <a:t>Share the plan of salvation and sensitively seek to lead the person to faith in Jesus</a:t>
            </a:r>
            <a:r>
              <a:rPr lang="en-US" dirty="0" smtClean="0"/>
              <a:t>.</a:t>
            </a:r>
            <a:endParaRPr lang="en-US" dirty="0"/>
          </a:p>
        </p:txBody>
      </p:sp>
    </p:spTree>
    <p:extLst>
      <p:ext uri="{BB962C8B-B14F-4D97-AF65-F5344CB8AC3E}">
        <p14:creationId xmlns:p14="http://schemas.microsoft.com/office/powerpoint/2010/main" val="1227932816"/>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Scientology Glossary</a:t>
            </a:r>
            <a:endParaRPr lang="en-US" dirty="0"/>
          </a:p>
        </p:txBody>
      </p:sp>
      <p:sp>
        <p:nvSpPr>
          <p:cNvPr id="3" name="Content Placeholder 2"/>
          <p:cNvSpPr>
            <a:spLocks noGrp="1"/>
          </p:cNvSpPr>
          <p:nvPr>
            <p:ph idx="1"/>
          </p:nvPr>
        </p:nvSpPr>
        <p:spPr/>
        <p:txBody>
          <a:bodyPr>
            <a:normAutofit fontScale="55000" lnSpcReduction="20000"/>
          </a:bodyPr>
          <a:lstStyle/>
          <a:p>
            <a:r>
              <a:rPr lang="en-US" i="1" dirty="0"/>
              <a:t>Analytical mind</a:t>
            </a:r>
            <a:r>
              <a:rPr lang="en-US" dirty="0"/>
              <a:t>: The conscious, rational, and problem solving part of one's mind. </a:t>
            </a:r>
          </a:p>
          <a:p>
            <a:r>
              <a:rPr lang="en-US" i="1" dirty="0"/>
              <a:t>Auditing:</a:t>
            </a:r>
            <a:r>
              <a:rPr lang="en-US" dirty="0"/>
              <a:t> Scientology's personal counseling using </a:t>
            </a:r>
            <a:r>
              <a:rPr lang="en-US" dirty="0" err="1"/>
              <a:t>dianetic</a:t>
            </a:r>
            <a:r>
              <a:rPr lang="en-US" dirty="0"/>
              <a:t> techniques and utilizing an E-meter for reading engrams.</a:t>
            </a:r>
          </a:p>
          <a:p>
            <a:r>
              <a:rPr lang="en-US" i="1" dirty="0"/>
              <a:t>Auditor</a:t>
            </a:r>
            <a:r>
              <a:rPr lang="en-US" dirty="0"/>
              <a:t>: Counselor who conducts auditing session.</a:t>
            </a:r>
          </a:p>
          <a:p>
            <a:r>
              <a:rPr lang="en-US" i="1" dirty="0"/>
              <a:t>Clear</a:t>
            </a:r>
            <a:r>
              <a:rPr lang="en-US" dirty="0"/>
              <a:t>: State of person who has completed auditing. Person is supposedly liberated from all engrams and their ill effects on the mind and body.</a:t>
            </a:r>
          </a:p>
          <a:p>
            <a:r>
              <a:rPr lang="en-US" i="1" dirty="0" err="1"/>
              <a:t>Dianetics</a:t>
            </a:r>
            <a:r>
              <a:rPr lang="en-US" dirty="0"/>
              <a:t>: Method developed by L. Ron Hubbard for removing engrams and their negative effects from the mind.</a:t>
            </a:r>
          </a:p>
          <a:p>
            <a:r>
              <a:rPr lang="en-US" i="1" dirty="0"/>
              <a:t>E-Meter (</a:t>
            </a:r>
            <a:r>
              <a:rPr lang="en-US" i="1" dirty="0" err="1"/>
              <a:t>Electropsychometer</a:t>
            </a:r>
            <a:r>
              <a:rPr lang="en-US" i="1" dirty="0"/>
              <a:t>):</a:t>
            </a:r>
            <a:r>
              <a:rPr lang="en-US" dirty="0"/>
              <a:t> Instrument invented by L. Ron Hubbard for utilization in auditing process.</a:t>
            </a:r>
          </a:p>
          <a:p>
            <a:r>
              <a:rPr lang="en-US" i="1" dirty="0"/>
              <a:t>Engram</a:t>
            </a:r>
            <a:r>
              <a:rPr lang="en-US" dirty="0"/>
              <a:t>: Unconscious mental image recorded in the reactive mind that has negative effects on a person's life.</a:t>
            </a:r>
          </a:p>
          <a:p>
            <a:r>
              <a:rPr lang="en-US" i="1" dirty="0"/>
              <a:t>MEST</a:t>
            </a:r>
            <a:r>
              <a:rPr lang="en-US" dirty="0"/>
              <a:t>: Acronym coined from the initial letters of matter, energy, space, and time which compose the physical universe and hold the </a:t>
            </a:r>
            <a:r>
              <a:rPr lang="en-US" dirty="0" err="1"/>
              <a:t>thetan</a:t>
            </a:r>
            <a:r>
              <a:rPr lang="en-US" dirty="0"/>
              <a:t> captive.</a:t>
            </a:r>
          </a:p>
          <a:p>
            <a:r>
              <a:rPr lang="en-US" i="1" dirty="0" err="1"/>
              <a:t>Preclear</a:t>
            </a:r>
            <a:r>
              <a:rPr lang="en-US" dirty="0"/>
              <a:t>: A person undergoing </a:t>
            </a:r>
            <a:r>
              <a:rPr lang="en-US" dirty="0" err="1"/>
              <a:t>Dianetics</a:t>
            </a:r>
            <a:r>
              <a:rPr lang="en-US" dirty="0"/>
              <a:t> auditing progressing toward Clear.</a:t>
            </a:r>
          </a:p>
          <a:p>
            <a:r>
              <a:rPr lang="en-US" i="1" dirty="0"/>
              <a:t>Reactive mind</a:t>
            </a:r>
            <a:r>
              <a:rPr lang="en-US" dirty="0"/>
              <a:t>: The part of the mind not under a person's rational, conscious control or awareness.</a:t>
            </a:r>
          </a:p>
          <a:p>
            <a:r>
              <a:rPr lang="en-US" i="1" dirty="0" err="1"/>
              <a:t>Thetan</a:t>
            </a:r>
            <a:r>
              <a:rPr lang="en-US" dirty="0"/>
              <a:t>: The immortal human soul or spiritual being. It is the true, timeless identity of the individual</a:t>
            </a:r>
            <a:r>
              <a:rPr lang="en-US" dirty="0" smtClean="0"/>
              <a:t>.</a:t>
            </a:r>
          </a:p>
        </p:txBody>
      </p:sp>
    </p:spTree>
    <p:extLst>
      <p:ext uri="{BB962C8B-B14F-4D97-AF65-F5344CB8AC3E}">
        <p14:creationId xmlns:p14="http://schemas.microsoft.com/office/powerpoint/2010/main" val="53125896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Seven Core Principles</a:t>
            </a:r>
            <a:endParaRPr lang="en-US" dirty="0"/>
          </a:p>
        </p:txBody>
      </p:sp>
      <p:sp>
        <p:nvSpPr>
          <p:cNvPr id="3" name="Content Placeholder 2"/>
          <p:cNvSpPr>
            <a:spLocks noGrp="1"/>
          </p:cNvSpPr>
          <p:nvPr>
            <p:ph idx="1"/>
          </p:nvPr>
        </p:nvSpPr>
        <p:spPr/>
        <p:txBody>
          <a:bodyPr>
            <a:normAutofit fontScale="92500" lnSpcReduction="10000"/>
          </a:bodyPr>
          <a:lstStyle/>
          <a:p>
            <a:pPr lvl="0"/>
            <a:r>
              <a:rPr lang="en-US" dirty="0"/>
              <a:t>The inherent worth and dignity of every person;</a:t>
            </a:r>
          </a:p>
          <a:p>
            <a:pPr lvl="0"/>
            <a:r>
              <a:rPr lang="en-US" dirty="0"/>
              <a:t>Justice, equity and compassion in human relations;</a:t>
            </a:r>
          </a:p>
          <a:p>
            <a:pPr lvl="0"/>
            <a:r>
              <a:rPr lang="en-US" dirty="0"/>
              <a:t>Acceptance of one another and encouragement to spiritual growth in our congregations;</a:t>
            </a:r>
          </a:p>
          <a:p>
            <a:pPr lvl="0"/>
            <a:r>
              <a:rPr lang="en-US" dirty="0"/>
              <a:t>A free and responsible search for truth and meaning;</a:t>
            </a:r>
          </a:p>
          <a:p>
            <a:pPr lvl="0"/>
            <a:r>
              <a:rPr lang="en-US" dirty="0"/>
              <a:t>The right of conscience and the use of the democratic process within our congregations and in society at large;</a:t>
            </a:r>
          </a:p>
          <a:p>
            <a:pPr lvl="0"/>
            <a:r>
              <a:rPr lang="en-US" dirty="0"/>
              <a:t>The goal of world community with peace, liberty, and justice for all;</a:t>
            </a:r>
          </a:p>
          <a:p>
            <a:pPr lvl="0"/>
            <a:r>
              <a:rPr lang="en-US" dirty="0"/>
              <a:t>Respect for the interdependent web of all existence of which we are a part</a:t>
            </a:r>
            <a:r>
              <a:rPr lang="en-US" dirty="0" smtClean="0"/>
              <a:t>.</a:t>
            </a:r>
            <a:endParaRPr lang="en-US" dirty="0"/>
          </a:p>
        </p:txBody>
      </p:sp>
    </p:spTree>
    <p:extLst>
      <p:ext uri="{BB962C8B-B14F-4D97-AF65-F5344CB8AC3E}">
        <p14:creationId xmlns:p14="http://schemas.microsoft.com/office/powerpoint/2010/main" val="51203298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Devil isn’t always in the details…</a:t>
            </a:r>
            <a:endParaRPr lang="en-US" dirty="0"/>
          </a:p>
        </p:txBody>
      </p:sp>
      <p:sp>
        <p:nvSpPr>
          <p:cNvPr id="3" name="Content Placeholder 2"/>
          <p:cNvSpPr>
            <a:spLocks noGrp="1"/>
          </p:cNvSpPr>
          <p:nvPr>
            <p:ph idx="1"/>
          </p:nvPr>
        </p:nvSpPr>
        <p:spPr/>
        <p:txBody>
          <a:bodyPr/>
          <a:lstStyle/>
          <a:p>
            <a:r>
              <a:rPr lang="en-US" dirty="0" smtClean="0"/>
              <a:t>Unitarian Principles aren’t </a:t>
            </a:r>
            <a:br>
              <a:rPr lang="en-US" dirty="0" smtClean="0"/>
            </a:br>
            <a:r>
              <a:rPr lang="en-US" dirty="0" smtClean="0"/>
              <a:t>bad or wrong</a:t>
            </a:r>
          </a:p>
          <a:p>
            <a:r>
              <a:rPr lang="en-US" dirty="0" smtClean="0"/>
              <a:t>Not necessarily unbiblical, either</a:t>
            </a:r>
          </a:p>
          <a:p>
            <a:r>
              <a:rPr lang="en-US" dirty="0" smtClean="0"/>
              <a:t>Sin of omission, not commission</a:t>
            </a:r>
          </a:p>
          <a:p>
            <a:r>
              <a:rPr lang="en-US" dirty="0" smtClean="0"/>
              <a:t>Truth is relative</a:t>
            </a:r>
          </a:p>
          <a:p>
            <a:r>
              <a:rPr lang="en-US" dirty="0" smtClean="0"/>
              <a:t>All belief is valid so long as it doesn’t conflict with the seven core principles.</a:t>
            </a:r>
            <a:endParaRPr lang="en-US" dirty="0" smtClean="0"/>
          </a:p>
          <a:p>
            <a:pPr marL="0" indent="0">
              <a:buNone/>
            </a:pP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 y="609600"/>
            <a:ext cx="2743200" cy="895739"/>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0" y="2057400"/>
            <a:ext cx="2743200" cy="748145"/>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0" y="3354324"/>
            <a:ext cx="2743200" cy="746760"/>
          </a:xfrm>
          <a:prstGeom prst="rect">
            <a:avLst/>
          </a:prstGeom>
        </p:spPr>
      </p:pic>
    </p:spTree>
    <p:extLst>
      <p:ext uri="{BB962C8B-B14F-4D97-AF65-F5344CB8AC3E}">
        <p14:creationId xmlns:p14="http://schemas.microsoft.com/office/powerpoint/2010/main" val="3563840016"/>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Six Core Sources</a:t>
            </a:r>
            <a:endParaRPr lang="en-US" dirty="0"/>
          </a:p>
        </p:txBody>
      </p:sp>
      <p:sp>
        <p:nvSpPr>
          <p:cNvPr id="3" name="Content Placeholder 2"/>
          <p:cNvSpPr>
            <a:spLocks noGrp="1"/>
          </p:cNvSpPr>
          <p:nvPr>
            <p:ph idx="1"/>
          </p:nvPr>
        </p:nvSpPr>
        <p:spPr>
          <a:xfrm>
            <a:off x="762000" y="685800"/>
            <a:ext cx="7543800" cy="4191000"/>
          </a:xfrm>
        </p:spPr>
        <p:txBody>
          <a:bodyPr>
            <a:noAutofit/>
          </a:bodyPr>
          <a:lstStyle/>
          <a:p>
            <a:pPr lvl="0"/>
            <a:r>
              <a:rPr lang="en-US" sz="1800" dirty="0"/>
              <a:t>Direct experience of that transcending mystery and wonder, affirmed in all cultures, which moves us to a renewal of the spirit and an openness to the forces which create and uphold </a:t>
            </a:r>
            <a:r>
              <a:rPr lang="en-US" sz="1800" dirty="0" smtClean="0"/>
              <a:t>life.</a:t>
            </a:r>
            <a:endParaRPr lang="en-US" sz="1800" dirty="0"/>
          </a:p>
          <a:p>
            <a:pPr lvl="0"/>
            <a:r>
              <a:rPr lang="en-US" sz="1800" dirty="0"/>
              <a:t>Words and deeds of prophetic women and men which challenge us to confront powers and structures of evil with justice, compassion, and the transforming power of </a:t>
            </a:r>
            <a:r>
              <a:rPr lang="en-US" sz="1800" dirty="0" smtClean="0"/>
              <a:t>love.</a:t>
            </a:r>
            <a:endParaRPr lang="en-US" sz="1800" dirty="0"/>
          </a:p>
          <a:p>
            <a:pPr lvl="0"/>
            <a:r>
              <a:rPr lang="en-US" sz="1800" dirty="0"/>
              <a:t>Wisdom from the world's religions which inspires us in our ethical and spiritual </a:t>
            </a:r>
            <a:r>
              <a:rPr lang="en-US" sz="1800" dirty="0" smtClean="0"/>
              <a:t>life.</a:t>
            </a:r>
            <a:endParaRPr lang="en-US" sz="1800" dirty="0"/>
          </a:p>
          <a:p>
            <a:pPr lvl="0"/>
            <a:r>
              <a:rPr lang="en-US" sz="1800" dirty="0"/>
              <a:t>Jewish and Christian teachings which call us to respond to God's love by loving our neighbors as </a:t>
            </a:r>
            <a:r>
              <a:rPr lang="en-US" sz="1800" dirty="0" smtClean="0"/>
              <a:t>ourselves.</a:t>
            </a:r>
            <a:endParaRPr lang="en-US" sz="1800" dirty="0"/>
          </a:p>
          <a:p>
            <a:pPr lvl="0"/>
            <a:r>
              <a:rPr lang="en-US" sz="1800" dirty="0"/>
              <a:t>Humanist teachings which counsel us to heed the guidance of reason and the results of science, and warn us against idolatries of the mind and </a:t>
            </a:r>
            <a:r>
              <a:rPr lang="en-US" sz="1800" dirty="0" smtClean="0"/>
              <a:t>spirit.</a:t>
            </a:r>
            <a:endParaRPr lang="en-US" sz="1800" dirty="0"/>
          </a:p>
          <a:p>
            <a:pPr lvl="0"/>
            <a:r>
              <a:rPr lang="en-US" sz="1800" dirty="0"/>
              <a:t>Spiritual teachings of earth-centered traditions which celebrate the sacred circle of life and instruct us to live in harmony with the rhythms of nature</a:t>
            </a:r>
            <a:r>
              <a:rPr lang="en-US" sz="1800" dirty="0" smtClean="0"/>
              <a:t>.</a:t>
            </a:r>
            <a:endParaRPr lang="en-US" sz="1800" dirty="0"/>
          </a:p>
        </p:txBody>
      </p:sp>
    </p:spTree>
    <p:extLst>
      <p:ext uri="{BB962C8B-B14F-4D97-AF65-F5344CB8AC3E}">
        <p14:creationId xmlns:p14="http://schemas.microsoft.com/office/powerpoint/2010/main" val="4105180043"/>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Witnessing to Universalists</a:t>
            </a:r>
            <a:endParaRPr lang="en-US" dirty="0"/>
          </a:p>
        </p:txBody>
      </p:sp>
      <p:sp>
        <p:nvSpPr>
          <p:cNvPr id="3" name="Content Placeholder 2"/>
          <p:cNvSpPr>
            <a:spLocks noGrp="1"/>
          </p:cNvSpPr>
          <p:nvPr>
            <p:ph idx="1"/>
          </p:nvPr>
        </p:nvSpPr>
        <p:spPr/>
        <p:txBody>
          <a:bodyPr/>
          <a:lstStyle/>
          <a:p>
            <a:r>
              <a:rPr lang="en-US" dirty="0" smtClean="0"/>
              <a:t>Know your Bible, but understand they see truth as relative</a:t>
            </a:r>
          </a:p>
          <a:p>
            <a:r>
              <a:rPr lang="en-US" dirty="0"/>
              <a:t>Keep the things you have learned in this class handy</a:t>
            </a:r>
          </a:p>
          <a:p>
            <a:r>
              <a:rPr lang="en-US" dirty="0" smtClean="0"/>
              <a:t>Show them that other faith groups have irreconcilable differences</a:t>
            </a:r>
          </a:p>
          <a:p>
            <a:r>
              <a:rPr lang="en-US" dirty="0" smtClean="0"/>
              <a:t>Pray for them!</a:t>
            </a:r>
          </a:p>
          <a:p>
            <a:endParaRPr lang="en-US" dirty="0"/>
          </a:p>
        </p:txBody>
      </p:sp>
    </p:spTree>
    <p:extLst>
      <p:ext uri="{BB962C8B-B14F-4D97-AF65-F5344CB8AC3E}">
        <p14:creationId xmlns:p14="http://schemas.microsoft.com/office/powerpoint/2010/main" val="1088686675"/>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 Two</a:t>
            </a:r>
            <a:endParaRPr lang="en-US" dirty="0"/>
          </a:p>
        </p:txBody>
      </p:sp>
      <p:sp>
        <p:nvSpPr>
          <p:cNvPr id="3" name="Text Placeholder 2"/>
          <p:cNvSpPr>
            <a:spLocks noGrp="1"/>
          </p:cNvSpPr>
          <p:nvPr>
            <p:ph type="body" idx="1"/>
          </p:nvPr>
        </p:nvSpPr>
        <p:spPr/>
        <p:txBody>
          <a:bodyPr/>
          <a:lstStyle/>
          <a:p>
            <a:r>
              <a:rPr lang="en-US" dirty="0" smtClean="0"/>
              <a:t>Grape Nuts: Christian Science</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52800" y="381000"/>
            <a:ext cx="2392680" cy="2283922"/>
          </a:xfrm>
          <a:prstGeom prst="rect">
            <a:avLst/>
          </a:prstGeom>
        </p:spPr>
      </p:pic>
    </p:spTree>
    <p:extLst>
      <p:ext uri="{BB962C8B-B14F-4D97-AF65-F5344CB8AC3E}">
        <p14:creationId xmlns:p14="http://schemas.microsoft.com/office/powerpoint/2010/main" val="2133090215"/>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Science! (Or not…)</a:t>
            </a:r>
            <a:endParaRPr lang="en-US" dirty="0"/>
          </a:p>
        </p:txBody>
      </p:sp>
      <p:sp>
        <p:nvSpPr>
          <p:cNvPr id="3" name="Content Placeholder 2"/>
          <p:cNvSpPr>
            <a:spLocks noGrp="1"/>
          </p:cNvSpPr>
          <p:nvPr>
            <p:ph idx="1"/>
          </p:nvPr>
        </p:nvSpPr>
        <p:spPr>
          <a:xfrm>
            <a:off x="762000" y="1066800"/>
            <a:ext cx="7543800" cy="3886200"/>
          </a:xfrm>
        </p:spPr>
        <p:txBody>
          <a:bodyPr>
            <a:normAutofit lnSpcReduction="10000"/>
          </a:bodyPr>
          <a:lstStyle/>
          <a:p>
            <a:endParaRPr lang="en-US" dirty="0" smtClean="0"/>
          </a:p>
          <a:p>
            <a:endParaRPr lang="en-US" dirty="0"/>
          </a:p>
          <a:p>
            <a:pPr marL="0" indent="0">
              <a:buNone/>
            </a:pPr>
            <a:endParaRPr lang="en-US" dirty="0" smtClean="0"/>
          </a:p>
          <a:p>
            <a:endParaRPr lang="en-US" dirty="0"/>
          </a:p>
          <a:p>
            <a:r>
              <a:rPr lang="en-US" dirty="0" smtClean="0"/>
              <a:t>Neither scientific nor Christian</a:t>
            </a:r>
          </a:p>
          <a:p>
            <a:r>
              <a:rPr lang="en-US" dirty="0" smtClean="0"/>
              <a:t>Closer </a:t>
            </a:r>
            <a:r>
              <a:rPr lang="en-US" dirty="0"/>
              <a:t>to eastern spirituality than Christianity</a:t>
            </a:r>
            <a:endParaRPr lang="en-US" dirty="0" smtClean="0"/>
          </a:p>
          <a:p>
            <a:r>
              <a:rPr lang="en-US" dirty="0" smtClean="0"/>
              <a:t>Faith healing movement</a:t>
            </a:r>
          </a:p>
          <a:p>
            <a:r>
              <a:rPr lang="en-US" dirty="0" smtClean="0"/>
              <a:t>Founded by Mary Baker Eddy in the late 19</a:t>
            </a:r>
            <a:r>
              <a:rPr lang="en-US" baseline="30000" dirty="0" smtClean="0"/>
              <a:t>th</a:t>
            </a:r>
            <a:r>
              <a:rPr lang="en-US" dirty="0" smtClean="0"/>
              <a:t> century</a:t>
            </a:r>
          </a:p>
          <a:p>
            <a:r>
              <a:rPr lang="en-US" dirty="0" smtClean="0"/>
              <a:t>Not the same as Scientology</a:t>
            </a:r>
            <a:endParaRPr lang="en-US" dirty="0"/>
          </a:p>
        </p:txBody>
      </p:sp>
      <p:pic>
        <p:nvPicPr>
          <p:cNvPr id="1026" name="Picture 2" descr="http://4comculture.com/wp-content/uploads/2011/10/MVC-021Sholytemple-as-Smart-Object-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9146" y="457200"/>
            <a:ext cx="3817854" cy="2286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0845874"/>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Recycle Your Religion</a:t>
            </a:r>
            <a:endParaRPr lang="en-US" dirty="0"/>
          </a:p>
        </p:txBody>
      </p:sp>
      <p:sp>
        <p:nvSpPr>
          <p:cNvPr id="3" name="Text Placeholder 2"/>
          <p:cNvSpPr>
            <a:spLocks noGrp="1"/>
          </p:cNvSpPr>
          <p:nvPr>
            <p:ph type="body" idx="1"/>
          </p:nvPr>
        </p:nvSpPr>
        <p:spPr/>
        <p:txBody>
          <a:bodyPr/>
          <a:lstStyle/>
          <a:p>
            <a:r>
              <a:rPr lang="en-US" dirty="0" smtClean="0"/>
              <a:t>Christian Science</a:t>
            </a:r>
            <a:endParaRPr lang="en-US" dirty="0"/>
          </a:p>
        </p:txBody>
      </p:sp>
      <p:sp>
        <p:nvSpPr>
          <p:cNvPr id="4" name="Content Placeholder 3"/>
          <p:cNvSpPr>
            <a:spLocks noGrp="1"/>
          </p:cNvSpPr>
          <p:nvPr>
            <p:ph sz="half" idx="2"/>
          </p:nvPr>
        </p:nvSpPr>
        <p:spPr/>
        <p:txBody>
          <a:bodyPr>
            <a:normAutofit lnSpcReduction="10000"/>
          </a:bodyPr>
          <a:lstStyle/>
          <a:p>
            <a:r>
              <a:rPr lang="en-US" dirty="0" smtClean="0"/>
              <a:t>The things we can see are not real</a:t>
            </a:r>
          </a:p>
          <a:p>
            <a:r>
              <a:rPr lang="en-US" dirty="0" smtClean="0"/>
              <a:t>Bad things we experience are not real</a:t>
            </a:r>
          </a:p>
          <a:p>
            <a:r>
              <a:rPr lang="en-US" dirty="0" smtClean="0"/>
              <a:t>Bad things we do (sins) are not real</a:t>
            </a:r>
          </a:p>
          <a:p>
            <a:r>
              <a:rPr lang="en-US" dirty="0" smtClean="0"/>
              <a:t>Seek the higher plane of existence</a:t>
            </a:r>
            <a:endParaRPr lang="en-US" dirty="0"/>
          </a:p>
        </p:txBody>
      </p:sp>
      <p:sp>
        <p:nvSpPr>
          <p:cNvPr id="5" name="Text Placeholder 4"/>
          <p:cNvSpPr>
            <a:spLocks noGrp="1"/>
          </p:cNvSpPr>
          <p:nvPr>
            <p:ph type="body" sz="quarter" idx="3"/>
          </p:nvPr>
        </p:nvSpPr>
        <p:spPr/>
        <p:txBody>
          <a:bodyPr/>
          <a:lstStyle/>
          <a:p>
            <a:r>
              <a:rPr lang="en-US" dirty="0" smtClean="0"/>
              <a:t>Eastern Tradition</a:t>
            </a:r>
            <a:endParaRPr lang="en-US" dirty="0"/>
          </a:p>
        </p:txBody>
      </p:sp>
      <p:sp>
        <p:nvSpPr>
          <p:cNvPr id="6" name="Content Placeholder 5"/>
          <p:cNvSpPr>
            <a:spLocks noGrp="1"/>
          </p:cNvSpPr>
          <p:nvPr>
            <p:ph sz="quarter" idx="4"/>
          </p:nvPr>
        </p:nvSpPr>
        <p:spPr/>
        <p:txBody>
          <a:bodyPr/>
          <a:lstStyle/>
          <a:p>
            <a:r>
              <a:rPr lang="en-US" dirty="0" smtClean="0"/>
              <a:t>All matter is Maya </a:t>
            </a:r>
            <a:br>
              <a:rPr lang="en-US" dirty="0" smtClean="0"/>
            </a:br>
            <a:r>
              <a:rPr lang="en-US" dirty="0" smtClean="0"/>
              <a:t>(Illusion)</a:t>
            </a:r>
          </a:p>
          <a:p>
            <a:r>
              <a:rPr lang="en-US" dirty="0" smtClean="0"/>
              <a:t>Suffering is a result of being unenlightened</a:t>
            </a:r>
          </a:p>
          <a:p>
            <a:r>
              <a:rPr lang="en-US" dirty="0" smtClean="0"/>
              <a:t>Karma from past lives</a:t>
            </a:r>
          </a:p>
          <a:p>
            <a:r>
              <a:rPr lang="en-US" dirty="0" smtClean="0"/>
              <a:t>Seek to merge with the universe</a:t>
            </a:r>
            <a:endParaRPr lang="en-US" dirty="0"/>
          </a:p>
        </p:txBody>
      </p:sp>
    </p:spTree>
    <p:extLst>
      <p:ext uri="{BB962C8B-B14F-4D97-AF65-F5344CB8AC3E}">
        <p14:creationId xmlns:p14="http://schemas.microsoft.com/office/powerpoint/2010/main" val="1756974375"/>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3744</TotalTime>
  <Words>897</Words>
  <Application>Microsoft Office PowerPoint</Application>
  <PresentationFormat>On-screen Show (4:3)</PresentationFormat>
  <Paragraphs>126</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NewsPrint</vt:lpstr>
      <vt:lpstr>Spiritual Soup</vt:lpstr>
      <vt:lpstr>Part one</vt:lpstr>
      <vt:lpstr>Seven Core Principles</vt:lpstr>
      <vt:lpstr>The Devil isn’t always in the details…</vt:lpstr>
      <vt:lpstr>Six Core Sources</vt:lpstr>
      <vt:lpstr>Witnessing to Universalists</vt:lpstr>
      <vt:lpstr>Part Two</vt:lpstr>
      <vt:lpstr>Science! (Or not…)</vt:lpstr>
      <vt:lpstr>Recycle Your Religion</vt:lpstr>
      <vt:lpstr>Dangerous Faith</vt:lpstr>
      <vt:lpstr>Dangerous Doctrines</vt:lpstr>
      <vt:lpstr>Witnessing to  Christian Scientists</vt:lpstr>
      <vt:lpstr>Part three</vt:lpstr>
      <vt:lpstr>What is Secular Humanism?</vt:lpstr>
      <vt:lpstr>Here’s the problem…</vt:lpstr>
      <vt:lpstr>Part four</vt:lpstr>
      <vt:lpstr>The Great Experiment</vt:lpstr>
      <vt:lpstr>PowerPoint Presentation</vt:lpstr>
      <vt:lpstr>L. Ron Hubbard (1911-1986)</vt:lpstr>
      <vt:lpstr>Bring on the Weird</vt:lpstr>
      <vt:lpstr>The Emotional Tone Scale</vt:lpstr>
      <vt:lpstr>Witnessing to Scientologists</vt:lpstr>
      <vt:lpstr>Scientology Glossary</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Spiritual Soup</dc:title>
  <dc:creator/>
  <cp:lastModifiedBy>David Newell</cp:lastModifiedBy>
  <cp:revision>26</cp:revision>
  <dcterms:created xsi:type="dcterms:W3CDTF">2006-08-16T00:00:00Z</dcterms:created>
  <dcterms:modified xsi:type="dcterms:W3CDTF">2015-08-06T03:54:37Z</dcterms:modified>
</cp:coreProperties>
</file>