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0" r:id="rId15"/>
    <p:sldId id="271" r:id="rId16"/>
    <p:sldId id="272" r:id="rId17"/>
    <p:sldId id="273" r:id="rId18"/>
    <p:sldId id="274" r:id="rId19"/>
    <p:sldId id="275" r:id="rId20"/>
    <p:sldId id="277" r:id="rId21"/>
    <p:sldId id="278" r:id="rId22"/>
    <p:sldId id="276" r:id="rId23"/>
    <p:sldId id="279"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6" d="100"/>
          <a:sy n="116" d="100"/>
        </p:scale>
        <p:origin x="-1482"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2E7EF2C1-1277-4A03-BA6B-ABBDA8DED66B}" type="datetimeFigureOut">
              <a:rPr lang="en-US" smtClean="0"/>
              <a:t>7/1/2015</a:t>
            </a:fld>
            <a:endParaRPr lang="en-US"/>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856C4A25-48F3-4EBE-9A06-DAA02B149048}" type="slidenum">
              <a:rPr lang="en-US" smtClean="0"/>
              <a:t>‹#›</a:t>
            </a:fld>
            <a:endParaRPr lang="en-US"/>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7EF2C1-1277-4A03-BA6B-ABBDA8DED66B}" type="datetimeFigureOut">
              <a:rPr lang="en-US" smtClean="0"/>
              <a:t>7/1/2015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6C4A25-48F3-4EBE-9A06-DAA02B14904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E7EF2C1-1277-4A03-BA6B-ABBDA8DED66B}" type="datetimeFigureOut">
              <a:rPr lang="en-US" smtClean="0"/>
              <a:t>7/1/2015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856C4A25-48F3-4EBE-9A06-DAA02B14904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E7EF2C1-1277-4A03-BA6B-ABBDA8DED66B}" type="datetimeFigureOut">
              <a:rPr lang="en-US" smtClean="0"/>
              <a:t>7/1/2015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6C4A25-48F3-4EBE-9A06-DAA02B149048}"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2E7EF2C1-1277-4A03-BA6B-ABBDA8DED66B}" type="datetimeFigureOut">
              <a:rPr lang="en-US" smtClean="0"/>
              <a:t>7/1/2015</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856C4A25-48F3-4EBE-9A06-DAA02B149048}" type="slidenum">
              <a:rPr lang="en-US" smtClean="0"/>
              <a:t>‹#›</a:t>
            </a:fld>
            <a:endParaRPr lang="en-US"/>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E7EF2C1-1277-4A03-BA6B-ABBDA8DED66B}" type="datetimeFigureOut">
              <a:rPr lang="en-US" smtClean="0"/>
              <a:t>7/1/2015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6C4A25-48F3-4EBE-9A06-DAA02B149048}"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E7EF2C1-1277-4A03-BA6B-ABBDA8DED66B}" type="datetimeFigureOut">
              <a:rPr lang="en-US" smtClean="0"/>
              <a:t>7/1/2015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6C4A25-48F3-4EBE-9A06-DAA02B149048}"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E7EF2C1-1277-4A03-BA6B-ABBDA8DED66B}" type="datetimeFigureOut">
              <a:rPr lang="en-US" smtClean="0"/>
              <a:t>7/1/2015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6C4A25-48F3-4EBE-9A06-DAA02B149048}"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2E7EF2C1-1277-4A03-BA6B-ABBDA8DED66B}" type="datetimeFigureOut">
              <a:rPr lang="en-US" smtClean="0"/>
              <a:t>7/1/2015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6C4A25-48F3-4EBE-9A06-DAA02B14904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7EF2C1-1277-4A03-BA6B-ABBDA8DED66B}" type="datetimeFigureOut">
              <a:rPr lang="en-US" smtClean="0"/>
              <a:t>7/1/2015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856C4A25-48F3-4EBE-9A06-DAA02B149048}" type="slidenum">
              <a:rPr lang="en-US" smtClean="0"/>
              <a:t>‹#›</a:t>
            </a:fld>
            <a:endParaRPr lang="en-US"/>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7EF2C1-1277-4A03-BA6B-ABBDA8DED66B}" type="datetimeFigureOut">
              <a:rPr lang="en-US" smtClean="0"/>
              <a:t>7/1/2015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6C4A25-48F3-4EBE-9A06-DAA02B149048}" type="slidenum">
              <a:rPr lang="en-US" smtClean="0"/>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2E7EF2C1-1277-4A03-BA6B-ABBDA8DED66B}" type="datetimeFigureOut">
              <a:rPr lang="en-US" smtClean="0"/>
              <a:t>7/1/2015</a:t>
            </a:fld>
            <a:endParaRPr lang="en-US"/>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856C4A25-48F3-4EBE-9A06-DAA02B14904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6.xml"/><Relationship Id="rId5" Type="http://schemas.openxmlformats.org/officeDocument/2006/relationships/image" Target="../media/image21.jpeg"/><Relationship Id="rId4" Type="http://schemas.openxmlformats.org/officeDocument/2006/relationships/image" Target="../media/image20.jpeg"/></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6.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1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6.xml"/><Relationship Id="rId4" Type="http://schemas.openxmlformats.org/officeDocument/2006/relationships/image" Target="../media/image29.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hyperlink" Target="http://www.cru.org/train-and-grow/how-to-tell-your-story-worksheet.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gif"/><Relationship Id="rId1" Type="http://schemas.openxmlformats.org/officeDocument/2006/relationships/slideLayout" Target="../slideLayouts/slideLayout6.xml"/><Relationship Id="rId5" Type="http://schemas.openxmlformats.org/officeDocument/2006/relationships/image" Target="../media/image11.jpe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b="1" u="sng" dirty="0" smtClean="0"/>
              <a:t>SOS Week Two</a:t>
            </a:r>
            <a:r>
              <a:rPr lang="en-US" dirty="0" smtClean="0"/>
              <a:t/>
            </a:r>
            <a:br>
              <a:rPr lang="en-US" dirty="0" smtClean="0"/>
            </a:br>
            <a:r>
              <a:rPr lang="en-US" dirty="0" smtClean="0"/>
              <a:t>The Jehovah’s Witnesses</a:t>
            </a:r>
            <a:endParaRPr lang="en-US" dirty="0"/>
          </a:p>
        </p:txBody>
      </p:sp>
      <p:pic>
        <p:nvPicPr>
          <p:cNvPr id="1026" name="Picture 2" descr="http://img.photobucket.com/albums/v722/Reggie235/jehovah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575" y="4074412"/>
            <a:ext cx="3806825" cy="2631188"/>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All along the watchtower</a:t>
            </a:r>
            <a:endParaRPr lang="en-US" dirty="0"/>
          </a:p>
        </p:txBody>
      </p:sp>
    </p:spTree>
    <p:extLst>
      <p:ext uri="{BB962C8B-B14F-4D97-AF65-F5344CB8AC3E}">
        <p14:creationId xmlns:p14="http://schemas.microsoft.com/office/powerpoint/2010/main" val="372289402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rPr>
              <a:t>Forbidden fruit</a:t>
            </a:r>
            <a:endParaRPr lang="en-US" dirty="0">
              <a:effectLst>
                <a:outerShdw blurRad="38100" dist="38100" dir="2700000" algn="tl">
                  <a:srgbClr val="000000">
                    <a:alpha val="43137"/>
                  </a:srgbClr>
                </a:outerShdw>
              </a:effectLst>
            </a:endParaRPr>
          </a:p>
        </p:txBody>
      </p:sp>
      <p:pic>
        <p:nvPicPr>
          <p:cNvPr id="7170" name="Picture 2" descr="http://gb.fotolibra.com/images/previews/650508-blood-bags-for-transfusion.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2209800"/>
            <a:ext cx="2743200" cy="1824404"/>
          </a:xfrm>
          <a:prstGeom prst="rect">
            <a:avLst/>
          </a:prstGeom>
          <a:noFill/>
          <a:ln w="12700">
            <a:solidFill>
              <a:srgbClr val="FF0000"/>
            </a:solidFill>
          </a:ln>
          <a:extLst>
            <a:ext uri="{909E8E84-426E-40DD-AFC4-6F175D3DCCD1}">
              <a14:hiddenFill xmlns:a14="http://schemas.microsoft.com/office/drawing/2010/main">
                <a:solidFill>
                  <a:srgbClr val="FFFFFF"/>
                </a:solidFill>
              </a14:hiddenFill>
            </a:ext>
          </a:extLst>
        </p:spPr>
      </p:pic>
      <p:pic>
        <p:nvPicPr>
          <p:cNvPr id="7172" name="Picture 4" descr="http://theredpillguide.files.wordpress.com/2012/02/vaccin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2022" y="2209800"/>
            <a:ext cx="2743200" cy="1824228"/>
          </a:xfrm>
          <a:prstGeom prst="rect">
            <a:avLst/>
          </a:prstGeom>
          <a:noFill/>
          <a:ln w="12700">
            <a:solidFill>
              <a:srgbClr val="FF0000"/>
            </a:solidFill>
          </a:ln>
          <a:extLst>
            <a:ext uri="{909E8E84-426E-40DD-AFC4-6F175D3DCCD1}">
              <a14:hiddenFill xmlns:a14="http://schemas.microsoft.com/office/drawing/2010/main">
                <a:solidFill>
                  <a:srgbClr val="FFFFFF"/>
                </a:solidFill>
              </a14:hiddenFill>
            </a:ext>
          </a:extLst>
        </p:spPr>
      </p:pic>
      <p:pic>
        <p:nvPicPr>
          <p:cNvPr id="7174" name="Picture 6" descr="http://spectrum.ieee.org/img/070813OrganTransplantmaster-1373296079007.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87597" y="4344392"/>
            <a:ext cx="2743200" cy="2056408"/>
          </a:xfrm>
          <a:prstGeom prst="rect">
            <a:avLst/>
          </a:prstGeom>
          <a:noFill/>
          <a:ln w="12700">
            <a:solidFill>
              <a:srgbClr val="FF0000"/>
            </a:solidFill>
          </a:ln>
          <a:extLst>
            <a:ext uri="{909E8E84-426E-40DD-AFC4-6F175D3DCCD1}">
              <a14:hiddenFill xmlns:a14="http://schemas.microsoft.com/office/drawing/2010/main">
                <a:solidFill>
                  <a:srgbClr val="FFFFFF"/>
                </a:solidFill>
              </a14:hiddenFill>
            </a:ext>
          </a:extLst>
        </p:spPr>
      </p:pic>
      <p:pic>
        <p:nvPicPr>
          <p:cNvPr id="7176" name="Picture 8" descr="http://www.laurelleaffarm.com/item-photos/huge-lot-vintage-aluminum-pots-pans-camp-kitchen-cookware-for-camping-campfire-cooking-Laurel-Leaf-Farm-item-no-s3109t.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94422" y="4558208"/>
            <a:ext cx="2438400" cy="1628776"/>
          </a:xfrm>
          <a:prstGeom prst="rect">
            <a:avLst/>
          </a:prstGeom>
          <a:noFill/>
          <a:ln w="12700">
            <a:solidFill>
              <a:srgbClr val="FF0000"/>
            </a:solidFill>
          </a:ln>
          <a:extLst>
            <a:ext uri="{909E8E84-426E-40DD-AFC4-6F175D3DCCD1}">
              <a14:hiddenFill xmlns:a14="http://schemas.microsoft.com/office/drawing/2010/main">
                <a:solidFill>
                  <a:srgbClr val="FFFFFF"/>
                </a:solidFill>
              </a14:hiddenFill>
            </a:ext>
          </a:extLst>
        </p:spPr>
      </p:pic>
      <p:sp>
        <p:nvSpPr>
          <p:cNvPr id="3" name="&quot;No&quot; Symbol 2"/>
          <p:cNvSpPr/>
          <p:nvPr/>
        </p:nvSpPr>
        <p:spPr>
          <a:xfrm>
            <a:off x="1368597" y="2093302"/>
            <a:ext cx="1981200" cy="2057400"/>
          </a:xfrm>
          <a:prstGeom prst="noSmoking">
            <a:avLst/>
          </a:prstGeom>
          <a:solidFill>
            <a:srgbClr val="FF000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quot;No&quot; Symbol 7"/>
          <p:cNvSpPr/>
          <p:nvPr/>
        </p:nvSpPr>
        <p:spPr>
          <a:xfrm>
            <a:off x="5023022" y="2093302"/>
            <a:ext cx="1981200" cy="2057400"/>
          </a:xfrm>
          <a:prstGeom prst="noSmoking">
            <a:avLst/>
          </a:prstGeom>
          <a:solidFill>
            <a:srgbClr val="FF000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quot;No&quot; Symbol 8"/>
          <p:cNvSpPr/>
          <p:nvPr/>
        </p:nvSpPr>
        <p:spPr>
          <a:xfrm>
            <a:off x="1371600" y="4344392"/>
            <a:ext cx="1981200" cy="2057400"/>
          </a:xfrm>
          <a:prstGeom prst="noSmoking">
            <a:avLst/>
          </a:prstGeom>
          <a:solidFill>
            <a:srgbClr val="FF000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TextBox 3"/>
          <p:cNvSpPr txBox="1"/>
          <p:nvPr/>
        </p:nvSpPr>
        <p:spPr>
          <a:xfrm>
            <a:off x="5509317" y="4341544"/>
            <a:ext cx="1008609" cy="2062103"/>
          </a:xfrm>
          <a:prstGeom prst="rect">
            <a:avLst/>
          </a:prstGeom>
          <a:noFill/>
        </p:spPr>
        <p:txBody>
          <a:bodyPr wrap="none" rtlCol="0">
            <a:spAutoFit/>
          </a:bodyPr>
          <a:lstStyle/>
          <a:p>
            <a:r>
              <a:rPr lang="en-US" sz="12800" dirty="0" smtClean="0">
                <a:solidFill>
                  <a:srgbClr val="FF0000"/>
                </a:solidFill>
              </a:rPr>
              <a:t>?</a:t>
            </a:r>
            <a:endParaRPr lang="en-US" sz="12800" dirty="0">
              <a:solidFill>
                <a:srgbClr val="FF0000"/>
              </a:solidFill>
            </a:endParaRPr>
          </a:p>
        </p:txBody>
      </p:sp>
    </p:spTree>
    <p:extLst>
      <p:ext uri="{BB962C8B-B14F-4D97-AF65-F5344CB8AC3E}">
        <p14:creationId xmlns:p14="http://schemas.microsoft.com/office/powerpoint/2010/main" val="95630479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7172"/>
                                        </p:tgtEl>
                                        <p:attrNameLst>
                                          <p:attrName>style.visibility</p:attrName>
                                        </p:attrNameLst>
                                      </p:cBhvr>
                                      <p:to>
                                        <p:strVal val="visible"/>
                                      </p:to>
                                    </p:set>
                                    <p:animEffect transition="in" filter="fade">
                                      <p:cBhvr>
                                        <p:cTn id="11" dur="1000"/>
                                        <p:tgtEl>
                                          <p:spTgt spid="7172"/>
                                        </p:tgtEl>
                                      </p:cBhvr>
                                    </p:animEffect>
                                    <p:anim calcmode="lin" valueType="num">
                                      <p:cBhvr>
                                        <p:cTn id="12" dur="1000" fill="hold"/>
                                        <p:tgtEl>
                                          <p:spTgt spid="7172"/>
                                        </p:tgtEl>
                                        <p:attrNameLst>
                                          <p:attrName>ppt_x</p:attrName>
                                        </p:attrNameLst>
                                      </p:cBhvr>
                                      <p:tavLst>
                                        <p:tav tm="0">
                                          <p:val>
                                            <p:strVal val="#ppt_x"/>
                                          </p:val>
                                        </p:tav>
                                        <p:tav tm="100000">
                                          <p:val>
                                            <p:strVal val="#ppt_x"/>
                                          </p:val>
                                        </p:tav>
                                      </p:tavLst>
                                    </p:anim>
                                    <p:anim calcmode="lin" valueType="num">
                                      <p:cBhvr>
                                        <p:cTn id="13" dur="1000" fill="hold"/>
                                        <p:tgtEl>
                                          <p:spTgt spid="7172"/>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1" presetClass="entr" presetSubtype="0" fill="hold" grpId="0" nodeType="afterEffect">
                                  <p:stCondLst>
                                    <p:cond delay="100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174"/>
                                        </p:tgtEl>
                                        <p:attrNameLst>
                                          <p:attrName>style.visibility</p:attrName>
                                        </p:attrNameLst>
                                      </p:cBhvr>
                                      <p:to>
                                        <p:strVal val="visible"/>
                                      </p:to>
                                    </p:set>
                                    <p:animEffect transition="in" filter="fade">
                                      <p:cBhvr>
                                        <p:cTn id="21" dur="1000"/>
                                        <p:tgtEl>
                                          <p:spTgt spid="7174"/>
                                        </p:tgtEl>
                                      </p:cBhvr>
                                    </p:animEffect>
                                    <p:anim calcmode="lin" valueType="num">
                                      <p:cBhvr>
                                        <p:cTn id="22" dur="1000" fill="hold"/>
                                        <p:tgtEl>
                                          <p:spTgt spid="7174"/>
                                        </p:tgtEl>
                                        <p:attrNameLst>
                                          <p:attrName>ppt_x</p:attrName>
                                        </p:attrNameLst>
                                      </p:cBhvr>
                                      <p:tavLst>
                                        <p:tav tm="0">
                                          <p:val>
                                            <p:strVal val="#ppt_x"/>
                                          </p:val>
                                        </p:tav>
                                        <p:tav tm="100000">
                                          <p:val>
                                            <p:strVal val="#ppt_x"/>
                                          </p:val>
                                        </p:tav>
                                      </p:tavLst>
                                    </p:anim>
                                    <p:anim calcmode="lin" valueType="num">
                                      <p:cBhvr>
                                        <p:cTn id="23" dur="1000" fill="hold"/>
                                        <p:tgtEl>
                                          <p:spTgt spid="7174"/>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1" presetClass="entr" presetSubtype="0" fill="hold" grpId="0" nodeType="afterEffect">
                                  <p:stCondLst>
                                    <p:cond delay="100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7176"/>
                                        </p:tgtEl>
                                        <p:attrNameLst>
                                          <p:attrName>style.visibility</p:attrName>
                                        </p:attrNameLst>
                                      </p:cBhvr>
                                      <p:to>
                                        <p:strVal val="visible"/>
                                      </p:to>
                                    </p:set>
                                    <p:animEffect transition="in" filter="fade">
                                      <p:cBhvr>
                                        <p:cTn id="31" dur="1000"/>
                                        <p:tgtEl>
                                          <p:spTgt spid="7176"/>
                                        </p:tgtEl>
                                      </p:cBhvr>
                                    </p:animEffect>
                                    <p:anim calcmode="lin" valueType="num">
                                      <p:cBhvr>
                                        <p:cTn id="32" dur="1000" fill="hold"/>
                                        <p:tgtEl>
                                          <p:spTgt spid="7176"/>
                                        </p:tgtEl>
                                        <p:attrNameLst>
                                          <p:attrName>ppt_x</p:attrName>
                                        </p:attrNameLst>
                                      </p:cBhvr>
                                      <p:tavLst>
                                        <p:tav tm="0">
                                          <p:val>
                                            <p:strVal val="#ppt_x"/>
                                          </p:val>
                                        </p:tav>
                                        <p:tav tm="100000">
                                          <p:val>
                                            <p:strVal val="#ppt_x"/>
                                          </p:val>
                                        </p:tav>
                                      </p:tavLst>
                                    </p:anim>
                                    <p:anim calcmode="lin" valueType="num">
                                      <p:cBhvr>
                                        <p:cTn id="33" dur="1000" fill="hold"/>
                                        <p:tgtEl>
                                          <p:spTgt spid="7176"/>
                                        </p:tgtEl>
                                        <p:attrNameLst>
                                          <p:attrName>ppt_y</p:attrName>
                                        </p:attrNameLst>
                                      </p:cBhvr>
                                      <p:tavLst>
                                        <p:tav tm="0">
                                          <p:val>
                                            <p:strVal val="#ppt_y+.1"/>
                                          </p:val>
                                        </p:tav>
                                        <p:tav tm="100000">
                                          <p:val>
                                            <p:strVal val="#ppt_y"/>
                                          </p:val>
                                        </p:tav>
                                      </p:tavLst>
                                    </p:anim>
                                  </p:childTnLst>
                                </p:cTn>
                              </p:par>
                            </p:childTnLst>
                          </p:cTn>
                        </p:par>
                        <p:par>
                          <p:cTn id="34" fill="hold">
                            <p:stCondLst>
                              <p:cond delay="1000"/>
                            </p:stCondLst>
                            <p:childTnLst>
                              <p:par>
                                <p:cTn id="35" presetID="1" presetClass="entr" presetSubtype="0" fill="hold" grpId="0" nodeType="afterEffect">
                                  <p:stCondLst>
                                    <p:cond delay="1500"/>
                                  </p:stCondLst>
                                  <p:childTnLst>
                                    <p:set>
                                      <p:cBhvr>
                                        <p:cTn id="3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P spid="9" grpId="0" animBg="1"/>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www.toptenz.net/wp-content/uploads/2015/03/easter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0" y="2968812"/>
            <a:ext cx="3200400" cy="200025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de-DE" dirty="0">
                <a:effectLst>
                  <a:outerShdw blurRad="38100" dist="38100" dir="2700000" algn="tl">
                    <a:srgbClr val="000000">
                      <a:alpha val="43137"/>
                    </a:srgbClr>
                  </a:outerShdw>
                </a:effectLst>
              </a:rPr>
              <a:t>Achtung! </a:t>
            </a:r>
            <a:r>
              <a:rPr lang="de-DE" dirty="0" smtClean="0">
                <a:effectLst>
                  <a:outerShdw blurRad="38100" dist="38100" dir="2700000" algn="tl">
                    <a:srgbClr val="000000">
                      <a:alpha val="43137"/>
                    </a:srgbClr>
                  </a:outerShdw>
                </a:effectLst>
              </a:rPr>
              <a:t>Verboten Ferien</a:t>
            </a:r>
            <a:r>
              <a:rPr lang="de-DE" dirty="0">
                <a:effectLst>
                  <a:outerShdw blurRad="38100" dist="38100" dir="2700000" algn="tl">
                    <a:srgbClr val="000000">
                      <a:alpha val="43137"/>
                    </a:srgbClr>
                  </a:outerShdw>
                </a:effectLst>
              </a:rPr>
              <a:t>!</a:t>
            </a:r>
            <a:endParaRPr lang="en-US" dirty="0">
              <a:effectLst>
                <a:outerShdw blurRad="38100" dist="38100" dir="2700000" algn="tl">
                  <a:srgbClr val="000000">
                    <a:alpha val="43137"/>
                  </a:srgbClr>
                </a:outerShdw>
              </a:effectLst>
            </a:endParaRPr>
          </a:p>
        </p:txBody>
      </p:sp>
      <p:pic>
        <p:nvPicPr>
          <p:cNvPr id="8196" name="Picture 4" descr="http://www.derekmills.com/wp-content/uploads/2014/12/LOA-christmas-tre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0600" y="1932904"/>
            <a:ext cx="3200400" cy="21336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8198" name="Picture 6" descr="http://i.123g.us/c/birth_happybirthday/mtl/birth_happybirthday_mtl_0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3000" y="1932904"/>
            <a:ext cx="3200400" cy="186334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8200" name="Picture 8" descr="http://www.rusty-scupper.com/wp-content/uploads/2015/04/MothersDay.jpg"/>
          <p:cNvPicPr>
            <a:picLocks noChangeAspect="1" noChangeArrowheads="1"/>
          </p:cNvPicPr>
          <p:nvPr/>
        </p:nvPicPr>
        <p:blipFill rotWithShape="1">
          <a:blip r:embed="rId5">
            <a:extLst>
              <a:ext uri="{28A0092B-C50C-407E-A947-70E740481C1C}">
                <a14:useLocalDpi xmlns:a14="http://schemas.microsoft.com/office/drawing/2010/main" val="0"/>
              </a:ext>
            </a:extLst>
          </a:blip>
          <a:srcRect r="16783"/>
          <a:stretch/>
        </p:blipFill>
        <p:spPr bwMode="auto">
          <a:xfrm>
            <a:off x="990600" y="4295104"/>
            <a:ext cx="3200400" cy="207857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8202" name="Picture 10" descr="http://happyveteransdayquotespoems.com/wp-content/uploads/2015/05/fathers-day_picture.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953000" y="4267985"/>
            <a:ext cx="3200400" cy="213281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930296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1100"/>
                                  </p:stCondLst>
                                  <p:childTnLst>
                                    <p:set>
                                      <p:cBhvr>
                                        <p:cTn id="6" dur="1" fill="hold">
                                          <p:stCondLst>
                                            <p:cond delay="0"/>
                                          </p:stCondLst>
                                        </p:cTn>
                                        <p:tgtEl>
                                          <p:spTgt spid="8196"/>
                                        </p:tgtEl>
                                        <p:attrNameLst>
                                          <p:attrName>style.visibility</p:attrName>
                                        </p:attrNameLst>
                                      </p:cBhvr>
                                      <p:to>
                                        <p:strVal val="visible"/>
                                      </p:to>
                                    </p:set>
                                    <p:anim calcmode="lin" valueType="num">
                                      <p:cBhvr>
                                        <p:cTn id="7" dur="1000" fill="hold"/>
                                        <p:tgtEl>
                                          <p:spTgt spid="8196"/>
                                        </p:tgtEl>
                                        <p:attrNameLst>
                                          <p:attrName>ppt_w</p:attrName>
                                        </p:attrNameLst>
                                      </p:cBhvr>
                                      <p:tavLst>
                                        <p:tav tm="0">
                                          <p:val>
                                            <p:fltVal val="0"/>
                                          </p:val>
                                        </p:tav>
                                        <p:tav tm="100000">
                                          <p:val>
                                            <p:strVal val="#ppt_w"/>
                                          </p:val>
                                        </p:tav>
                                      </p:tavLst>
                                    </p:anim>
                                    <p:anim calcmode="lin" valueType="num">
                                      <p:cBhvr>
                                        <p:cTn id="8" dur="1000" fill="hold"/>
                                        <p:tgtEl>
                                          <p:spTgt spid="8196"/>
                                        </p:tgtEl>
                                        <p:attrNameLst>
                                          <p:attrName>ppt_h</p:attrName>
                                        </p:attrNameLst>
                                      </p:cBhvr>
                                      <p:tavLst>
                                        <p:tav tm="0">
                                          <p:val>
                                            <p:fltVal val="0"/>
                                          </p:val>
                                        </p:tav>
                                        <p:tav tm="100000">
                                          <p:val>
                                            <p:strVal val="#ppt_h"/>
                                          </p:val>
                                        </p:tav>
                                      </p:tavLst>
                                    </p:anim>
                                    <p:anim calcmode="lin" valueType="num">
                                      <p:cBhvr>
                                        <p:cTn id="9" dur="1000" fill="hold"/>
                                        <p:tgtEl>
                                          <p:spTgt spid="8196"/>
                                        </p:tgtEl>
                                        <p:attrNameLst>
                                          <p:attrName>style.rotation</p:attrName>
                                        </p:attrNameLst>
                                      </p:cBhvr>
                                      <p:tavLst>
                                        <p:tav tm="0">
                                          <p:val>
                                            <p:fltVal val="90"/>
                                          </p:val>
                                        </p:tav>
                                        <p:tav tm="100000">
                                          <p:val>
                                            <p:fltVal val="0"/>
                                          </p:val>
                                        </p:tav>
                                      </p:tavLst>
                                    </p:anim>
                                    <p:animEffect transition="in" filter="fade">
                                      <p:cBhvr>
                                        <p:cTn id="10" dur="1000"/>
                                        <p:tgtEl>
                                          <p:spTgt spid="8196"/>
                                        </p:tgtEl>
                                      </p:cBhvr>
                                    </p:animEffect>
                                  </p:childTnLst>
                                </p:cTn>
                              </p:par>
                            </p:childTnLst>
                          </p:cTn>
                        </p:par>
                        <p:par>
                          <p:cTn id="11" fill="hold">
                            <p:stCondLst>
                              <p:cond delay="2100"/>
                            </p:stCondLst>
                            <p:childTnLst>
                              <p:par>
                                <p:cTn id="12" presetID="31" presetClass="entr" presetSubtype="0" fill="hold" nodeType="afterEffect">
                                  <p:stCondLst>
                                    <p:cond delay="0"/>
                                  </p:stCondLst>
                                  <p:childTnLst>
                                    <p:set>
                                      <p:cBhvr>
                                        <p:cTn id="13" dur="1" fill="hold">
                                          <p:stCondLst>
                                            <p:cond delay="0"/>
                                          </p:stCondLst>
                                        </p:cTn>
                                        <p:tgtEl>
                                          <p:spTgt spid="8198"/>
                                        </p:tgtEl>
                                        <p:attrNameLst>
                                          <p:attrName>style.visibility</p:attrName>
                                        </p:attrNameLst>
                                      </p:cBhvr>
                                      <p:to>
                                        <p:strVal val="visible"/>
                                      </p:to>
                                    </p:set>
                                    <p:anim calcmode="lin" valueType="num">
                                      <p:cBhvr>
                                        <p:cTn id="14" dur="1000" fill="hold"/>
                                        <p:tgtEl>
                                          <p:spTgt spid="8198"/>
                                        </p:tgtEl>
                                        <p:attrNameLst>
                                          <p:attrName>ppt_w</p:attrName>
                                        </p:attrNameLst>
                                      </p:cBhvr>
                                      <p:tavLst>
                                        <p:tav tm="0">
                                          <p:val>
                                            <p:fltVal val="0"/>
                                          </p:val>
                                        </p:tav>
                                        <p:tav tm="100000">
                                          <p:val>
                                            <p:strVal val="#ppt_w"/>
                                          </p:val>
                                        </p:tav>
                                      </p:tavLst>
                                    </p:anim>
                                    <p:anim calcmode="lin" valueType="num">
                                      <p:cBhvr>
                                        <p:cTn id="15" dur="1000" fill="hold"/>
                                        <p:tgtEl>
                                          <p:spTgt spid="8198"/>
                                        </p:tgtEl>
                                        <p:attrNameLst>
                                          <p:attrName>ppt_h</p:attrName>
                                        </p:attrNameLst>
                                      </p:cBhvr>
                                      <p:tavLst>
                                        <p:tav tm="0">
                                          <p:val>
                                            <p:fltVal val="0"/>
                                          </p:val>
                                        </p:tav>
                                        <p:tav tm="100000">
                                          <p:val>
                                            <p:strVal val="#ppt_h"/>
                                          </p:val>
                                        </p:tav>
                                      </p:tavLst>
                                    </p:anim>
                                    <p:anim calcmode="lin" valueType="num">
                                      <p:cBhvr>
                                        <p:cTn id="16" dur="1000" fill="hold"/>
                                        <p:tgtEl>
                                          <p:spTgt spid="8198"/>
                                        </p:tgtEl>
                                        <p:attrNameLst>
                                          <p:attrName>style.rotation</p:attrName>
                                        </p:attrNameLst>
                                      </p:cBhvr>
                                      <p:tavLst>
                                        <p:tav tm="0">
                                          <p:val>
                                            <p:fltVal val="90"/>
                                          </p:val>
                                        </p:tav>
                                        <p:tav tm="100000">
                                          <p:val>
                                            <p:fltVal val="0"/>
                                          </p:val>
                                        </p:tav>
                                      </p:tavLst>
                                    </p:anim>
                                    <p:animEffect transition="in" filter="fade">
                                      <p:cBhvr>
                                        <p:cTn id="17" dur="1000"/>
                                        <p:tgtEl>
                                          <p:spTgt spid="8198"/>
                                        </p:tgtEl>
                                      </p:cBhvr>
                                    </p:animEffect>
                                  </p:childTnLst>
                                </p:cTn>
                              </p:par>
                            </p:childTnLst>
                          </p:cTn>
                        </p:par>
                        <p:par>
                          <p:cTn id="18" fill="hold">
                            <p:stCondLst>
                              <p:cond delay="3100"/>
                            </p:stCondLst>
                            <p:childTnLst>
                              <p:par>
                                <p:cTn id="19" presetID="31" presetClass="entr" presetSubtype="0" fill="hold" nodeType="afterEffect">
                                  <p:stCondLst>
                                    <p:cond delay="0"/>
                                  </p:stCondLst>
                                  <p:childTnLst>
                                    <p:set>
                                      <p:cBhvr>
                                        <p:cTn id="20" dur="1" fill="hold">
                                          <p:stCondLst>
                                            <p:cond delay="0"/>
                                          </p:stCondLst>
                                        </p:cTn>
                                        <p:tgtEl>
                                          <p:spTgt spid="8200"/>
                                        </p:tgtEl>
                                        <p:attrNameLst>
                                          <p:attrName>style.visibility</p:attrName>
                                        </p:attrNameLst>
                                      </p:cBhvr>
                                      <p:to>
                                        <p:strVal val="visible"/>
                                      </p:to>
                                    </p:set>
                                    <p:anim calcmode="lin" valueType="num">
                                      <p:cBhvr>
                                        <p:cTn id="21" dur="1000" fill="hold"/>
                                        <p:tgtEl>
                                          <p:spTgt spid="8200"/>
                                        </p:tgtEl>
                                        <p:attrNameLst>
                                          <p:attrName>ppt_w</p:attrName>
                                        </p:attrNameLst>
                                      </p:cBhvr>
                                      <p:tavLst>
                                        <p:tav tm="0">
                                          <p:val>
                                            <p:fltVal val="0"/>
                                          </p:val>
                                        </p:tav>
                                        <p:tav tm="100000">
                                          <p:val>
                                            <p:strVal val="#ppt_w"/>
                                          </p:val>
                                        </p:tav>
                                      </p:tavLst>
                                    </p:anim>
                                    <p:anim calcmode="lin" valueType="num">
                                      <p:cBhvr>
                                        <p:cTn id="22" dur="1000" fill="hold"/>
                                        <p:tgtEl>
                                          <p:spTgt spid="8200"/>
                                        </p:tgtEl>
                                        <p:attrNameLst>
                                          <p:attrName>ppt_h</p:attrName>
                                        </p:attrNameLst>
                                      </p:cBhvr>
                                      <p:tavLst>
                                        <p:tav tm="0">
                                          <p:val>
                                            <p:fltVal val="0"/>
                                          </p:val>
                                        </p:tav>
                                        <p:tav tm="100000">
                                          <p:val>
                                            <p:strVal val="#ppt_h"/>
                                          </p:val>
                                        </p:tav>
                                      </p:tavLst>
                                    </p:anim>
                                    <p:anim calcmode="lin" valueType="num">
                                      <p:cBhvr>
                                        <p:cTn id="23" dur="1000" fill="hold"/>
                                        <p:tgtEl>
                                          <p:spTgt spid="8200"/>
                                        </p:tgtEl>
                                        <p:attrNameLst>
                                          <p:attrName>style.rotation</p:attrName>
                                        </p:attrNameLst>
                                      </p:cBhvr>
                                      <p:tavLst>
                                        <p:tav tm="0">
                                          <p:val>
                                            <p:fltVal val="90"/>
                                          </p:val>
                                        </p:tav>
                                        <p:tav tm="100000">
                                          <p:val>
                                            <p:fltVal val="0"/>
                                          </p:val>
                                        </p:tav>
                                      </p:tavLst>
                                    </p:anim>
                                    <p:animEffect transition="in" filter="fade">
                                      <p:cBhvr>
                                        <p:cTn id="24" dur="1000"/>
                                        <p:tgtEl>
                                          <p:spTgt spid="8200"/>
                                        </p:tgtEl>
                                      </p:cBhvr>
                                    </p:animEffect>
                                  </p:childTnLst>
                                </p:cTn>
                              </p:par>
                            </p:childTnLst>
                          </p:cTn>
                        </p:par>
                        <p:par>
                          <p:cTn id="25" fill="hold">
                            <p:stCondLst>
                              <p:cond delay="4100"/>
                            </p:stCondLst>
                            <p:childTnLst>
                              <p:par>
                                <p:cTn id="26" presetID="31" presetClass="entr" presetSubtype="0" fill="hold" nodeType="afterEffect">
                                  <p:stCondLst>
                                    <p:cond delay="0"/>
                                  </p:stCondLst>
                                  <p:childTnLst>
                                    <p:set>
                                      <p:cBhvr>
                                        <p:cTn id="27" dur="1" fill="hold">
                                          <p:stCondLst>
                                            <p:cond delay="0"/>
                                          </p:stCondLst>
                                        </p:cTn>
                                        <p:tgtEl>
                                          <p:spTgt spid="8202"/>
                                        </p:tgtEl>
                                        <p:attrNameLst>
                                          <p:attrName>style.visibility</p:attrName>
                                        </p:attrNameLst>
                                      </p:cBhvr>
                                      <p:to>
                                        <p:strVal val="visible"/>
                                      </p:to>
                                    </p:set>
                                    <p:anim calcmode="lin" valueType="num">
                                      <p:cBhvr>
                                        <p:cTn id="28" dur="1000" fill="hold"/>
                                        <p:tgtEl>
                                          <p:spTgt spid="8202"/>
                                        </p:tgtEl>
                                        <p:attrNameLst>
                                          <p:attrName>ppt_w</p:attrName>
                                        </p:attrNameLst>
                                      </p:cBhvr>
                                      <p:tavLst>
                                        <p:tav tm="0">
                                          <p:val>
                                            <p:fltVal val="0"/>
                                          </p:val>
                                        </p:tav>
                                        <p:tav tm="100000">
                                          <p:val>
                                            <p:strVal val="#ppt_w"/>
                                          </p:val>
                                        </p:tav>
                                      </p:tavLst>
                                    </p:anim>
                                    <p:anim calcmode="lin" valueType="num">
                                      <p:cBhvr>
                                        <p:cTn id="29" dur="1000" fill="hold"/>
                                        <p:tgtEl>
                                          <p:spTgt spid="8202"/>
                                        </p:tgtEl>
                                        <p:attrNameLst>
                                          <p:attrName>ppt_h</p:attrName>
                                        </p:attrNameLst>
                                      </p:cBhvr>
                                      <p:tavLst>
                                        <p:tav tm="0">
                                          <p:val>
                                            <p:fltVal val="0"/>
                                          </p:val>
                                        </p:tav>
                                        <p:tav tm="100000">
                                          <p:val>
                                            <p:strVal val="#ppt_h"/>
                                          </p:val>
                                        </p:tav>
                                      </p:tavLst>
                                    </p:anim>
                                    <p:anim calcmode="lin" valueType="num">
                                      <p:cBhvr>
                                        <p:cTn id="30" dur="1000" fill="hold"/>
                                        <p:tgtEl>
                                          <p:spTgt spid="8202"/>
                                        </p:tgtEl>
                                        <p:attrNameLst>
                                          <p:attrName>style.rotation</p:attrName>
                                        </p:attrNameLst>
                                      </p:cBhvr>
                                      <p:tavLst>
                                        <p:tav tm="0">
                                          <p:val>
                                            <p:fltVal val="90"/>
                                          </p:val>
                                        </p:tav>
                                        <p:tav tm="100000">
                                          <p:val>
                                            <p:fltVal val="0"/>
                                          </p:val>
                                        </p:tav>
                                      </p:tavLst>
                                    </p:anim>
                                    <p:animEffect transition="in" filter="fade">
                                      <p:cBhvr>
                                        <p:cTn id="31" dur="1000"/>
                                        <p:tgtEl>
                                          <p:spTgt spid="82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rPr>
              <a:t>Other prohibitions</a:t>
            </a:r>
            <a:endParaRPr lang="en-US" dirty="0">
              <a:effectLst>
                <a:outerShdw blurRad="38100" dist="38100" dir="2700000" algn="tl">
                  <a:srgbClr val="000000">
                    <a:alpha val="43137"/>
                  </a:srgbClr>
                </a:outerShdw>
              </a:effectLst>
            </a:endParaRPr>
          </a:p>
        </p:txBody>
      </p:sp>
      <p:pic>
        <p:nvPicPr>
          <p:cNvPr id="9218" name="Picture 2" descr="http://static.lgbtqnation.com/assets/2014/03/us-military.jpg?c027c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905000"/>
            <a:ext cx="3200400" cy="216568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pic>
        <p:nvPicPr>
          <p:cNvPr id="9220" name="Picture 4" descr="http://blog.cvsflags.com/wp-content/uploads/2013/12/Child-saluting-American-flag.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76800" y="1905000"/>
            <a:ext cx="3200400" cy="2400300"/>
          </a:xfrm>
          <a:prstGeom prst="rect">
            <a:avLst/>
          </a:prstGeom>
          <a:noFill/>
          <a:effectLst>
            <a:reflection blurRad="6350" stA="50000" endA="300" endPos="55000" dir="5400000" sy="-100000" algn="bl" rotWithShape="0"/>
          </a:effectLst>
          <a:scene3d>
            <a:camera prst="isometricOffAxis2Left"/>
            <a:lightRig rig="threePt" dir="t"/>
          </a:scene3d>
          <a:extLst>
            <a:ext uri="{909E8E84-426E-40DD-AFC4-6F175D3DCCD1}">
              <a14:hiddenFill xmlns:a14="http://schemas.microsoft.com/office/drawing/2010/main">
                <a:solidFill>
                  <a:srgbClr val="FFFFFF"/>
                </a:solidFill>
              </a14:hiddenFill>
            </a:ext>
          </a:extLst>
        </p:spPr>
      </p:pic>
      <p:pic>
        <p:nvPicPr>
          <p:cNvPr id="9222" name="Picture 6" descr="https://ecreporter.files.wordpress.com/2015/01/vote_500x279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00" y="4572000"/>
            <a:ext cx="3200400" cy="178582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260094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a:bodyPr>
          <a:lstStyle/>
          <a:p>
            <a:r>
              <a:rPr lang="en-US" dirty="0" smtClean="0"/>
              <a:t>English Standard Version</a:t>
            </a:r>
            <a:endParaRPr lang="en-US" dirty="0"/>
          </a:p>
        </p:txBody>
      </p:sp>
      <p:sp>
        <p:nvSpPr>
          <p:cNvPr id="3" name="Content Placeholder 2"/>
          <p:cNvSpPr>
            <a:spLocks noGrp="1"/>
          </p:cNvSpPr>
          <p:nvPr>
            <p:ph sz="half" idx="2"/>
          </p:nvPr>
        </p:nvSpPr>
        <p:spPr/>
        <p:txBody>
          <a:bodyPr>
            <a:normAutofit/>
          </a:bodyPr>
          <a:lstStyle/>
          <a:p>
            <a:r>
              <a:rPr lang="en-US" sz="1800" dirty="0"/>
              <a:t>“You are my witnesses,” declares the </a:t>
            </a:r>
            <a:r>
              <a:rPr lang="en-US" sz="1800" cap="small" dirty="0"/>
              <a:t>Lord</a:t>
            </a:r>
            <a:r>
              <a:rPr lang="en-US" sz="1800" dirty="0" smtClean="0"/>
              <a:t>, “</a:t>
            </a:r>
            <a:r>
              <a:rPr lang="en-US" sz="1800" dirty="0"/>
              <a:t>and my servant whom I have </a:t>
            </a:r>
            <a:r>
              <a:rPr lang="en-US" sz="1800" dirty="0" smtClean="0"/>
              <a:t>chosen, that </a:t>
            </a:r>
            <a:r>
              <a:rPr lang="en-US" sz="1800" dirty="0"/>
              <a:t>you may know and believe </a:t>
            </a:r>
            <a:r>
              <a:rPr lang="en-US" sz="1800" dirty="0" smtClean="0"/>
              <a:t>me and </a:t>
            </a:r>
            <a:r>
              <a:rPr lang="en-US" sz="1800" dirty="0"/>
              <a:t>understand that I am H</a:t>
            </a:r>
            <a:r>
              <a:rPr lang="en-US" sz="1800" dirty="0" smtClean="0"/>
              <a:t>e. Before </a:t>
            </a:r>
            <a:r>
              <a:rPr lang="en-US" sz="1800" dirty="0"/>
              <a:t>me no god was </a:t>
            </a:r>
            <a:r>
              <a:rPr lang="en-US" sz="1800" dirty="0" smtClean="0"/>
              <a:t>formed, nor </a:t>
            </a:r>
            <a:r>
              <a:rPr lang="en-US" sz="1800" dirty="0"/>
              <a:t>shall there be any after me.</a:t>
            </a:r>
          </a:p>
        </p:txBody>
      </p:sp>
      <p:sp>
        <p:nvSpPr>
          <p:cNvPr id="4" name="Text Placeholder 3"/>
          <p:cNvSpPr>
            <a:spLocks noGrp="1"/>
          </p:cNvSpPr>
          <p:nvPr>
            <p:ph type="body" sz="quarter" idx="3"/>
          </p:nvPr>
        </p:nvSpPr>
        <p:spPr/>
        <p:txBody>
          <a:bodyPr/>
          <a:lstStyle/>
          <a:p>
            <a:r>
              <a:rPr lang="en-US" dirty="0" smtClean="0"/>
              <a:t>New World Translation</a:t>
            </a:r>
            <a:endParaRPr lang="en-US" dirty="0"/>
          </a:p>
        </p:txBody>
      </p:sp>
      <p:sp>
        <p:nvSpPr>
          <p:cNvPr id="5" name="Content Placeholder 4"/>
          <p:cNvSpPr>
            <a:spLocks noGrp="1"/>
          </p:cNvSpPr>
          <p:nvPr>
            <p:ph sz="quarter" idx="4"/>
          </p:nvPr>
        </p:nvSpPr>
        <p:spPr/>
        <p:txBody>
          <a:bodyPr>
            <a:normAutofit/>
          </a:bodyPr>
          <a:lstStyle/>
          <a:p>
            <a:r>
              <a:rPr lang="en-US" sz="1800" dirty="0"/>
              <a:t>“You are </a:t>
            </a:r>
            <a:r>
              <a:rPr lang="en-US" sz="1800" dirty="0" smtClean="0"/>
              <a:t>my witnesses,”</a:t>
            </a:r>
            <a:r>
              <a:rPr lang="en-US" sz="1800" dirty="0"/>
              <a:t> </a:t>
            </a:r>
            <a:r>
              <a:rPr lang="en-US" sz="1800" dirty="0" smtClean="0"/>
              <a:t>declares </a:t>
            </a:r>
            <a:r>
              <a:rPr lang="en-US" sz="1800" dirty="0"/>
              <a:t>Jehovah</a:t>
            </a:r>
            <a:r>
              <a:rPr lang="en-US" sz="1800" dirty="0" smtClean="0"/>
              <a:t>, “</a:t>
            </a:r>
            <a:r>
              <a:rPr lang="en-US" sz="1800" dirty="0"/>
              <a:t>y</a:t>
            </a:r>
            <a:r>
              <a:rPr lang="en-US" sz="1800" dirty="0" smtClean="0"/>
              <a:t>es</a:t>
            </a:r>
            <a:r>
              <a:rPr lang="en-US" sz="1800" dirty="0"/>
              <a:t>, my servant whom I have </a:t>
            </a:r>
            <a:r>
              <a:rPr lang="en-US" sz="1800" dirty="0" smtClean="0"/>
              <a:t>chosen, so </a:t>
            </a:r>
            <a:r>
              <a:rPr lang="en-US" sz="1800" dirty="0"/>
              <a:t>that you may know and have faith in </a:t>
            </a:r>
            <a:r>
              <a:rPr lang="en-US" sz="1800" dirty="0" smtClean="0"/>
              <a:t>me and </a:t>
            </a:r>
            <a:r>
              <a:rPr lang="en-US" sz="1800" dirty="0"/>
              <a:t>understand that I am the same </a:t>
            </a:r>
            <a:r>
              <a:rPr lang="en-US" sz="1800" dirty="0" smtClean="0"/>
              <a:t>One. Before </a:t>
            </a:r>
            <a:r>
              <a:rPr lang="en-US" sz="1800" dirty="0"/>
              <a:t>me no God was formed</a:t>
            </a:r>
            <a:r>
              <a:rPr lang="en-US" sz="1800" dirty="0" smtClean="0"/>
              <a:t>, and </a:t>
            </a:r>
            <a:r>
              <a:rPr lang="en-US" sz="1800" dirty="0"/>
              <a:t>after me there has been none.</a:t>
            </a:r>
          </a:p>
        </p:txBody>
      </p:sp>
      <p:sp>
        <p:nvSpPr>
          <p:cNvPr id="6" name="Title 5"/>
          <p:cNvSpPr>
            <a:spLocks noGrp="1"/>
          </p:cNvSpPr>
          <p:nvPr>
            <p:ph type="title"/>
          </p:nvPr>
        </p:nvSpPr>
        <p:spPr/>
        <p:txBody>
          <a:bodyPr/>
          <a:lstStyle/>
          <a:p>
            <a:r>
              <a:rPr lang="en-US" dirty="0" smtClean="0">
                <a:effectLst>
                  <a:outerShdw blurRad="38100" dist="38100" dir="2700000" algn="tl">
                    <a:srgbClr val="000000">
                      <a:alpha val="43137"/>
                    </a:srgbClr>
                  </a:outerShdw>
                </a:effectLst>
              </a:rPr>
              <a:t>There is one god</a:t>
            </a:r>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02058194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a:bodyPr>
          <a:lstStyle/>
          <a:p>
            <a:r>
              <a:rPr lang="en-US" dirty="0" smtClean="0"/>
              <a:t>English Standard Version</a:t>
            </a:r>
            <a:endParaRPr lang="en-US" dirty="0"/>
          </a:p>
        </p:txBody>
      </p:sp>
      <p:sp>
        <p:nvSpPr>
          <p:cNvPr id="3" name="Content Placeholder 2"/>
          <p:cNvSpPr>
            <a:spLocks noGrp="1"/>
          </p:cNvSpPr>
          <p:nvPr>
            <p:ph sz="half" idx="2"/>
          </p:nvPr>
        </p:nvSpPr>
        <p:spPr/>
        <p:txBody>
          <a:bodyPr>
            <a:normAutofit fontScale="92500" lnSpcReduction="10000"/>
          </a:bodyPr>
          <a:lstStyle/>
          <a:p>
            <a:r>
              <a:rPr lang="en-US" sz="1800" b="1" baseline="30000" dirty="0"/>
              <a:t> </a:t>
            </a:r>
            <a:r>
              <a:rPr lang="en-US" sz="1800" dirty="0"/>
              <a:t>Now the </a:t>
            </a:r>
            <a:r>
              <a:rPr lang="en-US" sz="1800" dirty="0" smtClean="0"/>
              <a:t>Lord</a:t>
            </a:r>
            <a:r>
              <a:rPr lang="en-US" sz="1800" dirty="0"/>
              <a:t> is the Spirit, and where the Spirit of the Lord is, there is freedom</a:t>
            </a:r>
            <a:r>
              <a:rPr lang="en-US" sz="1800" dirty="0" smtClean="0"/>
              <a:t>.</a:t>
            </a:r>
          </a:p>
          <a:p>
            <a:r>
              <a:rPr lang="en-US" sz="1800" dirty="0"/>
              <a:t>But Peter said, “Ananias, why has Satan filled your heart to lie to the Holy Spirit and to keep back for yourself part of the proceeds of the land? </a:t>
            </a:r>
            <a:r>
              <a:rPr lang="en-US" sz="1800" dirty="0" smtClean="0"/>
              <a:t>While </a:t>
            </a:r>
            <a:r>
              <a:rPr lang="en-US" sz="1800" dirty="0"/>
              <a:t>it remained unsold, did it not remain your own? And after it was sold, was it not at your disposal? Why is it that you have contrived this deed in your heart? You have not lied to man but to God.”</a:t>
            </a:r>
          </a:p>
        </p:txBody>
      </p:sp>
      <p:sp>
        <p:nvSpPr>
          <p:cNvPr id="4" name="Text Placeholder 3"/>
          <p:cNvSpPr>
            <a:spLocks noGrp="1"/>
          </p:cNvSpPr>
          <p:nvPr>
            <p:ph type="body" sz="quarter" idx="3"/>
          </p:nvPr>
        </p:nvSpPr>
        <p:spPr/>
        <p:txBody>
          <a:bodyPr/>
          <a:lstStyle/>
          <a:p>
            <a:r>
              <a:rPr lang="en-US" dirty="0" smtClean="0"/>
              <a:t>New World Translation</a:t>
            </a:r>
            <a:endParaRPr lang="en-US" dirty="0"/>
          </a:p>
        </p:txBody>
      </p:sp>
      <p:sp>
        <p:nvSpPr>
          <p:cNvPr id="5" name="Content Placeholder 4"/>
          <p:cNvSpPr>
            <a:spLocks noGrp="1"/>
          </p:cNvSpPr>
          <p:nvPr>
            <p:ph sz="quarter" idx="4"/>
          </p:nvPr>
        </p:nvSpPr>
        <p:spPr/>
        <p:txBody>
          <a:bodyPr>
            <a:normAutofit fontScale="92500" lnSpcReduction="10000"/>
          </a:bodyPr>
          <a:lstStyle/>
          <a:p>
            <a:r>
              <a:rPr lang="en-US" sz="1800" dirty="0"/>
              <a:t>Now </a:t>
            </a:r>
            <a:r>
              <a:rPr lang="en-US" sz="1800" dirty="0" smtClean="0"/>
              <a:t>Jehovah</a:t>
            </a:r>
            <a:r>
              <a:rPr lang="en-US" sz="1800" dirty="0"/>
              <a:t> is the Spirit</a:t>
            </a:r>
            <a:r>
              <a:rPr lang="en-US" sz="1800" dirty="0" smtClean="0"/>
              <a:t>,</a:t>
            </a:r>
            <a:r>
              <a:rPr lang="en-US" sz="1800" dirty="0"/>
              <a:t> and where the spirit of </a:t>
            </a:r>
            <a:r>
              <a:rPr lang="en-US" sz="1800" dirty="0" smtClean="0"/>
              <a:t>Jehovah</a:t>
            </a:r>
            <a:r>
              <a:rPr lang="en-US" sz="1800" dirty="0"/>
              <a:t> is, there is freedom</a:t>
            </a:r>
            <a:r>
              <a:rPr lang="en-US" sz="1800" dirty="0" smtClean="0"/>
              <a:t>.</a:t>
            </a:r>
          </a:p>
          <a:p>
            <a:r>
              <a:rPr lang="en-US" sz="1800" dirty="0"/>
              <a:t>But Peter said: </a:t>
            </a:r>
            <a:r>
              <a:rPr lang="en-US" sz="1800" dirty="0" smtClean="0"/>
              <a:t>“Ananias, </a:t>
            </a:r>
            <a:r>
              <a:rPr lang="en-US" sz="1800" dirty="0"/>
              <a:t>why has Satan emboldened you to </a:t>
            </a:r>
            <a:r>
              <a:rPr lang="en-US" sz="1800" dirty="0" smtClean="0"/>
              <a:t>lie</a:t>
            </a:r>
            <a:r>
              <a:rPr lang="en-US" sz="1800" dirty="0"/>
              <a:t> to the holy </a:t>
            </a:r>
            <a:r>
              <a:rPr lang="en-US" sz="1800" dirty="0" smtClean="0"/>
              <a:t>spirit</a:t>
            </a:r>
            <a:r>
              <a:rPr lang="en-US" sz="1800" dirty="0"/>
              <a:t> and secretly hold back some of the price of the field? </a:t>
            </a:r>
            <a:r>
              <a:rPr lang="en-US" sz="1800" dirty="0" smtClean="0"/>
              <a:t>As </a:t>
            </a:r>
            <a:r>
              <a:rPr lang="en-US" sz="1800" dirty="0"/>
              <a:t>long as it remained with you, did it not remain yours? And after it was sold, was it not in your control? Why have you thought up such a deed as this in your heart? You have lied, not to men, but to God.”</a:t>
            </a:r>
          </a:p>
        </p:txBody>
      </p:sp>
      <p:sp>
        <p:nvSpPr>
          <p:cNvPr id="6" name="Title 5"/>
          <p:cNvSpPr>
            <a:spLocks noGrp="1"/>
          </p:cNvSpPr>
          <p:nvPr>
            <p:ph type="title"/>
          </p:nvPr>
        </p:nvSpPr>
        <p:spPr/>
        <p:txBody>
          <a:bodyPr/>
          <a:lstStyle/>
          <a:p>
            <a:r>
              <a:rPr lang="en-US" dirty="0" smtClean="0">
                <a:effectLst>
                  <a:outerShdw blurRad="38100" dist="38100" dir="2700000" algn="tl">
                    <a:srgbClr val="000000">
                      <a:alpha val="43137"/>
                    </a:srgbClr>
                  </a:outerShdw>
                </a:effectLst>
              </a:rPr>
              <a:t>The Holy spirit is god</a:t>
            </a:r>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18040526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additive="base">
                                        <p:cTn id="1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a:bodyPr>
          <a:lstStyle/>
          <a:p>
            <a:r>
              <a:rPr lang="en-US" dirty="0" smtClean="0"/>
              <a:t>English Standard Version</a:t>
            </a:r>
            <a:endParaRPr lang="en-US" dirty="0"/>
          </a:p>
        </p:txBody>
      </p:sp>
      <p:sp>
        <p:nvSpPr>
          <p:cNvPr id="3" name="Content Placeholder 2"/>
          <p:cNvSpPr>
            <a:spLocks noGrp="1"/>
          </p:cNvSpPr>
          <p:nvPr>
            <p:ph sz="half" idx="2"/>
          </p:nvPr>
        </p:nvSpPr>
        <p:spPr/>
        <p:txBody>
          <a:bodyPr>
            <a:normAutofit lnSpcReduction="10000"/>
          </a:bodyPr>
          <a:lstStyle/>
          <a:p>
            <a:r>
              <a:rPr lang="en-US" sz="1800" dirty="0"/>
              <a:t>For to us a child is </a:t>
            </a:r>
            <a:r>
              <a:rPr lang="en-US" sz="1800" dirty="0" smtClean="0"/>
              <a:t>born, to </a:t>
            </a:r>
            <a:r>
              <a:rPr lang="en-US" sz="1800" dirty="0"/>
              <a:t>us a son is </a:t>
            </a:r>
            <a:r>
              <a:rPr lang="en-US" sz="1800" dirty="0" smtClean="0"/>
              <a:t>given; and </a:t>
            </a:r>
            <a:r>
              <a:rPr lang="en-US" sz="1800" dirty="0"/>
              <a:t>the government shall </a:t>
            </a:r>
            <a:r>
              <a:rPr lang="en-US" sz="1800" dirty="0" smtClean="0"/>
              <a:t>be upon</a:t>
            </a:r>
            <a:r>
              <a:rPr lang="en-US" sz="1800" dirty="0"/>
              <a:t> his </a:t>
            </a:r>
            <a:r>
              <a:rPr lang="en-US" sz="1800" dirty="0" smtClean="0"/>
              <a:t>shoulder, and </a:t>
            </a:r>
            <a:r>
              <a:rPr lang="en-US" sz="1800" dirty="0"/>
              <a:t>his name shall be </a:t>
            </a:r>
            <a:r>
              <a:rPr lang="en-US" sz="1800" dirty="0" smtClean="0"/>
              <a:t>called Wonderful Counselor, Mighty God, Everlasting Father</a:t>
            </a:r>
            <a:r>
              <a:rPr lang="en-US" sz="1800" dirty="0"/>
              <a:t>, Prince of Peace</a:t>
            </a:r>
            <a:r>
              <a:rPr lang="en-US" sz="1800" dirty="0" smtClean="0"/>
              <a:t>.</a:t>
            </a:r>
          </a:p>
          <a:p>
            <a:r>
              <a:rPr lang="en-US" sz="1800" dirty="0"/>
              <a:t>Jesus said to them, “Truly, truly, I say to you, before Abraham was, I am.”</a:t>
            </a:r>
            <a:endParaRPr lang="en-US" sz="1800" dirty="0" smtClean="0"/>
          </a:p>
          <a:p>
            <a:r>
              <a:rPr lang="en-US" sz="1800" dirty="0"/>
              <a:t>For in </a:t>
            </a:r>
            <a:r>
              <a:rPr lang="en-US" sz="1800" dirty="0" smtClean="0"/>
              <a:t>Him </a:t>
            </a:r>
            <a:r>
              <a:rPr lang="en-US" sz="1800" dirty="0"/>
              <a:t>the whole fullness of deity dwells </a:t>
            </a:r>
            <a:r>
              <a:rPr lang="en-US" sz="1800" dirty="0" smtClean="0"/>
              <a:t>bodily…</a:t>
            </a:r>
            <a:endParaRPr lang="en-US" sz="1800" dirty="0"/>
          </a:p>
        </p:txBody>
      </p:sp>
      <p:sp>
        <p:nvSpPr>
          <p:cNvPr id="4" name="Text Placeholder 3"/>
          <p:cNvSpPr>
            <a:spLocks noGrp="1"/>
          </p:cNvSpPr>
          <p:nvPr>
            <p:ph type="body" sz="quarter" idx="3"/>
          </p:nvPr>
        </p:nvSpPr>
        <p:spPr/>
        <p:txBody>
          <a:bodyPr/>
          <a:lstStyle/>
          <a:p>
            <a:r>
              <a:rPr lang="en-US" dirty="0" smtClean="0"/>
              <a:t>New World Translation</a:t>
            </a:r>
            <a:endParaRPr lang="en-US" dirty="0"/>
          </a:p>
        </p:txBody>
      </p:sp>
      <p:sp>
        <p:nvSpPr>
          <p:cNvPr id="5" name="Content Placeholder 4"/>
          <p:cNvSpPr>
            <a:spLocks noGrp="1"/>
          </p:cNvSpPr>
          <p:nvPr>
            <p:ph sz="quarter" idx="4"/>
          </p:nvPr>
        </p:nvSpPr>
        <p:spPr/>
        <p:txBody>
          <a:bodyPr>
            <a:normAutofit lnSpcReduction="10000"/>
          </a:bodyPr>
          <a:lstStyle/>
          <a:p>
            <a:r>
              <a:rPr lang="en-US" sz="1800" dirty="0"/>
              <a:t>For a child has been born to </a:t>
            </a:r>
            <a:r>
              <a:rPr lang="en-US" sz="1800" dirty="0" smtClean="0"/>
              <a:t>us, A </a:t>
            </a:r>
            <a:r>
              <a:rPr lang="en-US" sz="1800" dirty="0"/>
              <a:t>son has been given to us</a:t>
            </a:r>
            <a:r>
              <a:rPr lang="en-US" sz="1800" dirty="0" smtClean="0"/>
              <a:t>; And </a:t>
            </a:r>
            <a:r>
              <a:rPr lang="en-US" sz="1800" dirty="0"/>
              <a:t>the </a:t>
            </a:r>
            <a:r>
              <a:rPr lang="en-US" sz="1800" dirty="0" err="1" smtClean="0"/>
              <a:t>rulership</a:t>
            </a:r>
            <a:r>
              <a:rPr lang="en-US" sz="1800" dirty="0"/>
              <a:t> will rest on his </a:t>
            </a:r>
            <a:r>
              <a:rPr lang="en-US" sz="1800" dirty="0" smtClean="0"/>
              <a:t>shoulder. His </a:t>
            </a:r>
            <a:r>
              <a:rPr lang="en-US" sz="1800" dirty="0"/>
              <a:t>name will be called Wonderful Counselor</a:t>
            </a:r>
            <a:r>
              <a:rPr lang="en-US" sz="1800" dirty="0" smtClean="0"/>
              <a:t>,</a:t>
            </a:r>
            <a:r>
              <a:rPr lang="en-US" sz="1800" dirty="0"/>
              <a:t> Mighty God</a:t>
            </a:r>
            <a:r>
              <a:rPr lang="en-US" sz="1800" dirty="0" smtClean="0"/>
              <a:t>,</a:t>
            </a:r>
            <a:r>
              <a:rPr lang="en-US" sz="1800" dirty="0"/>
              <a:t> Eternal Father, Prince of Peace</a:t>
            </a:r>
            <a:r>
              <a:rPr lang="en-US" sz="1800" dirty="0" smtClean="0"/>
              <a:t>.</a:t>
            </a:r>
          </a:p>
          <a:p>
            <a:r>
              <a:rPr lang="en-US" sz="1800" dirty="0"/>
              <a:t>Jesus said to them: “Most truly I say to you, before Abraham came into existence, I have been.</a:t>
            </a:r>
            <a:endParaRPr lang="en-US" sz="1800" dirty="0" smtClean="0"/>
          </a:p>
          <a:p>
            <a:r>
              <a:rPr lang="en-US" sz="1800" dirty="0" smtClean="0"/>
              <a:t>…because </a:t>
            </a:r>
            <a:r>
              <a:rPr lang="en-US" sz="1800" dirty="0"/>
              <a:t>it is in him that all the fullness of the divine quality dwells bodily.</a:t>
            </a:r>
          </a:p>
        </p:txBody>
      </p:sp>
      <p:sp>
        <p:nvSpPr>
          <p:cNvPr id="6" name="Title 5"/>
          <p:cNvSpPr>
            <a:spLocks noGrp="1"/>
          </p:cNvSpPr>
          <p:nvPr>
            <p:ph type="title"/>
          </p:nvPr>
        </p:nvSpPr>
        <p:spPr/>
        <p:txBody>
          <a:bodyPr/>
          <a:lstStyle/>
          <a:p>
            <a:r>
              <a:rPr lang="en-US" dirty="0" smtClean="0">
                <a:effectLst>
                  <a:outerShdw blurRad="38100" dist="38100" dir="2700000" algn="tl">
                    <a:srgbClr val="000000">
                      <a:alpha val="43137"/>
                    </a:srgbClr>
                  </a:outerShdw>
                </a:effectLst>
              </a:rPr>
              <a:t>Jesus is god</a:t>
            </a:r>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92943855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additive="base">
                                        <p:cTn id="1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 calcmode="lin" valueType="num">
                                      <p:cBhvr additive="base">
                                        <p:cTn id="21"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a:bodyPr>
          <a:lstStyle/>
          <a:p>
            <a:r>
              <a:rPr lang="en-US" dirty="0" smtClean="0"/>
              <a:t>English Standard Version</a:t>
            </a:r>
            <a:endParaRPr lang="en-US" dirty="0"/>
          </a:p>
        </p:txBody>
      </p:sp>
      <p:sp>
        <p:nvSpPr>
          <p:cNvPr id="3" name="Content Placeholder 2"/>
          <p:cNvSpPr>
            <a:spLocks noGrp="1"/>
          </p:cNvSpPr>
          <p:nvPr>
            <p:ph sz="half" idx="2"/>
          </p:nvPr>
        </p:nvSpPr>
        <p:spPr/>
        <p:txBody>
          <a:bodyPr>
            <a:normAutofit/>
          </a:bodyPr>
          <a:lstStyle/>
          <a:p>
            <a:r>
              <a:rPr lang="en-US" sz="1800" dirty="0"/>
              <a:t>This was why the Jews were seeking all the more to kill him, because not only was he breaking the Sabbath, but he was even calling God his own Father, making himself equal with God</a:t>
            </a:r>
            <a:r>
              <a:rPr lang="en-US" sz="1800" dirty="0" smtClean="0"/>
              <a:t>.</a:t>
            </a:r>
          </a:p>
          <a:p>
            <a:r>
              <a:rPr lang="en-US" sz="1800" dirty="0"/>
              <a:t>And again, when he brings the firstborn into the world, he says</a:t>
            </a:r>
            <a:r>
              <a:rPr lang="en-US" sz="1800" dirty="0" smtClean="0"/>
              <a:t>, “</a:t>
            </a:r>
            <a:r>
              <a:rPr lang="en-US" sz="1800" dirty="0"/>
              <a:t>Let all God's angels worship him.”</a:t>
            </a:r>
          </a:p>
        </p:txBody>
      </p:sp>
      <p:sp>
        <p:nvSpPr>
          <p:cNvPr id="4" name="Text Placeholder 3"/>
          <p:cNvSpPr>
            <a:spLocks noGrp="1"/>
          </p:cNvSpPr>
          <p:nvPr>
            <p:ph type="body" sz="quarter" idx="3"/>
          </p:nvPr>
        </p:nvSpPr>
        <p:spPr/>
        <p:txBody>
          <a:bodyPr/>
          <a:lstStyle/>
          <a:p>
            <a:r>
              <a:rPr lang="en-US" dirty="0" smtClean="0"/>
              <a:t>New World Translation</a:t>
            </a:r>
            <a:endParaRPr lang="en-US" dirty="0"/>
          </a:p>
        </p:txBody>
      </p:sp>
      <p:sp>
        <p:nvSpPr>
          <p:cNvPr id="5" name="Content Placeholder 4"/>
          <p:cNvSpPr>
            <a:spLocks noGrp="1"/>
          </p:cNvSpPr>
          <p:nvPr>
            <p:ph sz="quarter" idx="4"/>
          </p:nvPr>
        </p:nvSpPr>
        <p:spPr/>
        <p:txBody>
          <a:bodyPr>
            <a:normAutofit/>
          </a:bodyPr>
          <a:lstStyle/>
          <a:p>
            <a:r>
              <a:rPr lang="en-US" sz="1800" dirty="0"/>
              <a:t>This is why the Jews began seeking all the more to kill him, because not only was he breaking the Sabbath but he was also calling God his own Father</a:t>
            </a:r>
            <a:r>
              <a:rPr lang="en-US" sz="1800" dirty="0" smtClean="0"/>
              <a:t>,</a:t>
            </a:r>
            <a:r>
              <a:rPr lang="en-US" sz="1800" dirty="0"/>
              <a:t> making himself equal to God.</a:t>
            </a:r>
            <a:endParaRPr lang="en-US" sz="1800" dirty="0" smtClean="0"/>
          </a:p>
          <a:p>
            <a:r>
              <a:rPr lang="en-US" sz="1800" dirty="0"/>
              <a:t>But when he again brings his </a:t>
            </a:r>
            <a:r>
              <a:rPr lang="en-US" sz="1800" dirty="0" smtClean="0"/>
              <a:t>Firstborn</a:t>
            </a:r>
            <a:r>
              <a:rPr lang="en-US" sz="1800" dirty="0"/>
              <a:t> into the inhabited earth, he says: “And let all of God’s angels do obeisance to him</a:t>
            </a:r>
            <a:r>
              <a:rPr lang="en-US" sz="1800" dirty="0" smtClean="0"/>
              <a:t>.”</a:t>
            </a:r>
            <a:endParaRPr lang="en-US" sz="1800" dirty="0"/>
          </a:p>
        </p:txBody>
      </p:sp>
      <p:sp>
        <p:nvSpPr>
          <p:cNvPr id="6" name="Title 5"/>
          <p:cNvSpPr>
            <a:spLocks noGrp="1"/>
          </p:cNvSpPr>
          <p:nvPr>
            <p:ph type="title"/>
          </p:nvPr>
        </p:nvSpPr>
        <p:spPr/>
        <p:txBody>
          <a:bodyPr/>
          <a:lstStyle/>
          <a:p>
            <a:r>
              <a:rPr lang="en-US" dirty="0" smtClean="0">
                <a:effectLst>
                  <a:outerShdw blurRad="38100" dist="38100" dir="2700000" algn="tl">
                    <a:srgbClr val="000000">
                      <a:alpha val="43137"/>
                    </a:srgbClr>
                  </a:outerShdw>
                </a:effectLst>
              </a:rPr>
              <a:t>Jesus is god</a:t>
            </a:r>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86644138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 calcmode="lin" valueType="num">
                                      <p:cBhvr additive="base">
                                        <p:cTn id="7"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a:bodyPr>
          <a:lstStyle/>
          <a:p>
            <a:r>
              <a:rPr lang="en-US" dirty="0" smtClean="0"/>
              <a:t>English Standard Version</a:t>
            </a:r>
            <a:endParaRPr lang="en-US" dirty="0"/>
          </a:p>
        </p:txBody>
      </p:sp>
      <p:sp>
        <p:nvSpPr>
          <p:cNvPr id="3" name="Content Placeholder 2"/>
          <p:cNvSpPr>
            <a:spLocks noGrp="1"/>
          </p:cNvSpPr>
          <p:nvPr>
            <p:ph sz="half" idx="2"/>
          </p:nvPr>
        </p:nvSpPr>
        <p:spPr/>
        <p:txBody>
          <a:bodyPr>
            <a:normAutofit/>
          </a:bodyPr>
          <a:lstStyle/>
          <a:p>
            <a:r>
              <a:rPr lang="en-US" sz="1800" dirty="0"/>
              <a:t>Jesus answered them</a:t>
            </a:r>
            <a:r>
              <a:rPr lang="en-US" sz="1800" dirty="0" smtClean="0"/>
              <a:t>, “Destroy this </a:t>
            </a:r>
            <a:r>
              <a:rPr lang="en-US" sz="1800" dirty="0"/>
              <a:t>temple, and in three days I will raise it up.” </a:t>
            </a:r>
            <a:r>
              <a:rPr lang="en-US" sz="1800" dirty="0" smtClean="0"/>
              <a:t>The </a:t>
            </a:r>
            <a:r>
              <a:rPr lang="en-US" sz="1800" dirty="0"/>
              <a:t>Jews then said, “It has taken forty-six years to build this temple</a:t>
            </a:r>
            <a:r>
              <a:rPr lang="en-US" sz="1800" dirty="0" smtClean="0"/>
              <a:t>,</a:t>
            </a:r>
            <a:r>
              <a:rPr lang="en-US" sz="1800" dirty="0"/>
              <a:t> and will you raise it up in three days?” </a:t>
            </a:r>
            <a:r>
              <a:rPr lang="en-US" sz="1800" dirty="0" smtClean="0"/>
              <a:t>But </a:t>
            </a:r>
            <a:r>
              <a:rPr lang="en-US" sz="1800" dirty="0"/>
              <a:t>he was speaking about the temple of his body.</a:t>
            </a:r>
          </a:p>
        </p:txBody>
      </p:sp>
      <p:sp>
        <p:nvSpPr>
          <p:cNvPr id="4" name="Text Placeholder 3"/>
          <p:cNvSpPr>
            <a:spLocks noGrp="1"/>
          </p:cNvSpPr>
          <p:nvPr>
            <p:ph type="body" sz="quarter" idx="3"/>
          </p:nvPr>
        </p:nvSpPr>
        <p:spPr/>
        <p:txBody>
          <a:bodyPr/>
          <a:lstStyle/>
          <a:p>
            <a:r>
              <a:rPr lang="en-US" dirty="0" smtClean="0"/>
              <a:t>New World Translation</a:t>
            </a:r>
            <a:endParaRPr lang="en-US" dirty="0"/>
          </a:p>
        </p:txBody>
      </p:sp>
      <p:sp>
        <p:nvSpPr>
          <p:cNvPr id="5" name="Content Placeholder 4"/>
          <p:cNvSpPr>
            <a:spLocks noGrp="1"/>
          </p:cNvSpPr>
          <p:nvPr>
            <p:ph sz="quarter" idx="4"/>
          </p:nvPr>
        </p:nvSpPr>
        <p:spPr/>
        <p:txBody>
          <a:bodyPr>
            <a:normAutofit/>
          </a:bodyPr>
          <a:lstStyle/>
          <a:p>
            <a:r>
              <a:rPr lang="en-US" sz="1800" dirty="0"/>
              <a:t>Jesus replied to them: “Tear down this temple, and in three days I will raise it up</a:t>
            </a:r>
            <a:r>
              <a:rPr lang="en-US" sz="1800" dirty="0" smtClean="0"/>
              <a:t>.”</a:t>
            </a:r>
            <a:r>
              <a:rPr lang="en-US" sz="1800" dirty="0"/>
              <a:t> The Jews then said: “This temple was built in 46 years, and will you raise it up in three days?” </a:t>
            </a:r>
            <a:r>
              <a:rPr lang="en-US" sz="1800" dirty="0" smtClean="0"/>
              <a:t>But </a:t>
            </a:r>
            <a:r>
              <a:rPr lang="en-US" sz="1800" dirty="0"/>
              <a:t>he was talking about the temple of his body.</a:t>
            </a:r>
          </a:p>
        </p:txBody>
      </p:sp>
      <p:sp>
        <p:nvSpPr>
          <p:cNvPr id="6" name="Title 5"/>
          <p:cNvSpPr>
            <a:spLocks noGrp="1"/>
          </p:cNvSpPr>
          <p:nvPr>
            <p:ph type="title"/>
          </p:nvPr>
        </p:nvSpPr>
        <p:spPr/>
        <p:txBody>
          <a:bodyPr/>
          <a:lstStyle/>
          <a:p>
            <a:r>
              <a:rPr lang="en-US" dirty="0" smtClean="0">
                <a:effectLst>
                  <a:outerShdw blurRad="38100" dist="38100" dir="2700000" algn="tl">
                    <a:srgbClr val="000000">
                      <a:alpha val="43137"/>
                    </a:srgbClr>
                  </a:outerShdw>
                </a:effectLst>
              </a:rPr>
              <a:t>Jesus rose physically</a:t>
            </a:r>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02875403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a:bodyPr>
          <a:lstStyle/>
          <a:p>
            <a:r>
              <a:rPr lang="en-US" dirty="0" smtClean="0"/>
              <a:t>English Standard Version</a:t>
            </a:r>
            <a:endParaRPr lang="en-US" dirty="0"/>
          </a:p>
        </p:txBody>
      </p:sp>
      <p:sp>
        <p:nvSpPr>
          <p:cNvPr id="3" name="Content Placeholder 2"/>
          <p:cNvSpPr>
            <a:spLocks noGrp="1"/>
          </p:cNvSpPr>
          <p:nvPr>
            <p:ph sz="half" idx="2"/>
          </p:nvPr>
        </p:nvSpPr>
        <p:spPr>
          <a:xfrm>
            <a:off x="457200" y="2438399"/>
            <a:ext cx="4040188" cy="4038601"/>
          </a:xfrm>
        </p:spPr>
        <p:txBody>
          <a:bodyPr>
            <a:normAutofit fontScale="92500" lnSpcReduction="10000"/>
          </a:bodyPr>
          <a:lstStyle/>
          <a:p>
            <a:r>
              <a:rPr lang="en-US" sz="1800" dirty="0"/>
              <a:t>For the wages of sin is death, but the free gift of God is eternal life in Christ Jesus our </a:t>
            </a:r>
            <a:r>
              <a:rPr lang="en-US" sz="1800" dirty="0" smtClean="0"/>
              <a:t>Lord.</a:t>
            </a:r>
          </a:p>
          <a:p>
            <a:r>
              <a:rPr lang="en-US" sz="1800" dirty="0"/>
              <a:t>Then he brought them out and said, “Sirs, what must I do to be saved?” </a:t>
            </a:r>
            <a:r>
              <a:rPr lang="en-US" sz="1800" dirty="0" smtClean="0"/>
              <a:t>And </a:t>
            </a:r>
            <a:r>
              <a:rPr lang="en-US" sz="1800" dirty="0"/>
              <a:t>they said</a:t>
            </a:r>
            <a:r>
              <a:rPr lang="en-US" sz="1800" dirty="0" smtClean="0"/>
              <a:t>, “</a:t>
            </a:r>
            <a:r>
              <a:rPr lang="en-US" sz="1800" dirty="0"/>
              <a:t>Believe in the Lord Jesus, and you will be saved, you and your household</a:t>
            </a:r>
            <a:r>
              <a:rPr lang="en-US" sz="1800" dirty="0" smtClean="0"/>
              <a:t>.”</a:t>
            </a:r>
          </a:p>
          <a:p>
            <a:r>
              <a:rPr lang="en-US" sz="1800" dirty="0"/>
              <a:t>he saved us, not because of works done by us in righteousness, but according to his own mercy, by the washing of regeneration and renewal of the Holy Spirit</a:t>
            </a:r>
          </a:p>
        </p:txBody>
      </p:sp>
      <p:sp>
        <p:nvSpPr>
          <p:cNvPr id="4" name="Text Placeholder 3"/>
          <p:cNvSpPr>
            <a:spLocks noGrp="1"/>
          </p:cNvSpPr>
          <p:nvPr>
            <p:ph type="body" sz="quarter" idx="3"/>
          </p:nvPr>
        </p:nvSpPr>
        <p:spPr/>
        <p:txBody>
          <a:bodyPr/>
          <a:lstStyle/>
          <a:p>
            <a:r>
              <a:rPr lang="en-US" dirty="0" smtClean="0"/>
              <a:t>New World Translation</a:t>
            </a:r>
            <a:endParaRPr lang="en-US" dirty="0"/>
          </a:p>
        </p:txBody>
      </p:sp>
      <p:sp>
        <p:nvSpPr>
          <p:cNvPr id="5" name="Content Placeholder 4"/>
          <p:cNvSpPr>
            <a:spLocks noGrp="1"/>
          </p:cNvSpPr>
          <p:nvPr>
            <p:ph sz="quarter" idx="4"/>
          </p:nvPr>
        </p:nvSpPr>
        <p:spPr>
          <a:xfrm>
            <a:off x="4645025" y="2438399"/>
            <a:ext cx="4041775" cy="4114801"/>
          </a:xfrm>
        </p:spPr>
        <p:txBody>
          <a:bodyPr>
            <a:normAutofit fontScale="92500" lnSpcReduction="10000"/>
          </a:bodyPr>
          <a:lstStyle/>
          <a:p>
            <a:r>
              <a:rPr lang="en-US" sz="1800" dirty="0"/>
              <a:t>For the wages sin pays is death</a:t>
            </a:r>
            <a:r>
              <a:rPr lang="en-US" sz="1800" dirty="0" smtClean="0"/>
              <a:t>,</a:t>
            </a:r>
            <a:r>
              <a:rPr lang="en-US" sz="1800" dirty="0"/>
              <a:t> but the gift God gives is everlasting </a:t>
            </a:r>
            <a:r>
              <a:rPr lang="en-US" sz="1800" dirty="0" smtClean="0"/>
              <a:t>life</a:t>
            </a:r>
            <a:r>
              <a:rPr lang="en-US" sz="1800" dirty="0"/>
              <a:t> by Christ Jesus our Lord</a:t>
            </a:r>
            <a:r>
              <a:rPr lang="en-US" sz="1800" dirty="0" smtClean="0"/>
              <a:t>.</a:t>
            </a:r>
          </a:p>
          <a:p>
            <a:r>
              <a:rPr lang="en-US" sz="1800" dirty="0" smtClean="0"/>
              <a:t>He </a:t>
            </a:r>
            <a:r>
              <a:rPr lang="en-US" sz="1800" dirty="0"/>
              <a:t>brought them outside and said: “Sirs, what must I do to get saved</a:t>
            </a:r>
            <a:r>
              <a:rPr lang="en-US" sz="1800" dirty="0" smtClean="0"/>
              <a:t>?”</a:t>
            </a:r>
            <a:r>
              <a:rPr lang="en-US" sz="1800" dirty="0"/>
              <a:t> They said: “</a:t>
            </a:r>
            <a:r>
              <a:rPr lang="en-US" sz="1800" dirty="0" smtClean="0"/>
              <a:t>Believe in </a:t>
            </a:r>
            <a:r>
              <a:rPr lang="en-US" sz="1800" dirty="0"/>
              <a:t>the Lord Jesus, and you will get saved, you and your household</a:t>
            </a:r>
            <a:r>
              <a:rPr lang="en-US" sz="1800" dirty="0" smtClean="0"/>
              <a:t>.”</a:t>
            </a:r>
          </a:p>
          <a:p>
            <a:r>
              <a:rPr lang="en-US" sz="1800" dirty="0"/>
              <a:t>(not because of any righteous works we had done</a:t>
            </a:r>
            <a:r>
              <a:rPr lang="en-US" sz="1800" dirty="0" smtClean="0"/>
              <a:t>,</a:t>
            </a:r>
            <a:r>
              <a:rPr lang="en-US" sz="1800" dirty="0"/>
              <a:t> but because of his own mercy</a:t>
            </a:r>
            <a:r>
              <a:rPr lang="en-US" sz="1800" dirty="0" smtClean="0"/>
              <a:t>),</a:t>
            </a:r>
            <a:r>
              <a:rPr lang="en-US" sz="1800" dirty="0"/>
              <a:t> he saved us by means of the bath that brought us to </a:t>
            </a:r>
            <a:r>
              <a:rPr lang="en-US" sz="1800" dirty="0" smtClean="0"/>
              <a:t>life</a:t>
            </a:r>
            <a:r>
              <a:rPr lang="en-US" sz="1800" dirty="0"/>
              <a:t> and by making us new by holy spirit.</a:t>
            </a:r>
          </a:p>
        </p:txBody>
      </p:sp>
      <p:sp>
        <p:nvSpPr>
          <p:cNvPr id="6" name="Title 5"/>
          <p:cNvSpPr>
            <a:spLocks noGrp="1"/>
          </p:cNvSpPr>
          <p:nvPr>
            <p:ph type="title"/>
          </p:nvPr>
        </p:nvSpPr>
        <p:spPr/>
        <p:txBody>
          <a:bodyPr/>
          <a:lstStyle/>
          <a:p>
            <a:r>
              <a:rPr lang="en-US" dirty="0" smtClean="0">
                <a:effectLst>
                  <a:outerShdw blurRad="38100" dist="38100" dir="2700000" algn="tl">
                    <a:srgbClr val="000000">
                      <a:alpha val="43137"/>
                    </a:srgbClr>
                  </a:outerShdw>
                </a:effectLst>
              </a:rPr>
              <a:t>Salvation is a free gift</a:t>
            </a:r>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36712993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additive="base">
                                        <p:cTn id="1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 calcmode="lin" valueType="num">
                                      <p:cBhvr additive="base">
                                        <p:cTn id="21"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a:bodyPr>
          <a:lstStyle/>
          <a:p>
            <a:r>
              <a:rPr lang="en-US" dirty="0" smtClean="0"/>
              <a:t>English Standard Version</a:t>
            </a:r>
            <a:endParaRPr lang="en-US" dirty="0"/>
          </a:p>
        </p:txBody>
      </p:sp>
      <p:sp>
        <p:nvSpPr>
          <p:cNvPr id="3" name="Content Placeholder 2"/>
          <p:cNvSpPr>
            <a:spLocks noGrp="1"/>
          </p:cNvSpPr>
          <p:nvPr>
            <p:ph sz="half" idx="2"/>
          </p:nvPr>
        </p:nvSpPr>
        <p:spPr>
          <a:xfrm>
            <a:off x="457200" y="2438399"/>
            <a:ext cx="4040188" cy="4038601"/>
          </a:xfrm>
        </p:spPr>
        <p:txBody>
          <a:bodyPr>
            <a:normAutofit/>
          </a:bodyPr>
          <a:lstStyle/>
          <a:p>
            <a:r>
              <a:rPr lang="en-US" sz="1800" dirty="0" smtClean="0"/>
              <a:t>…and </a:t>
            </a:r>
            <a:r>
              <a:rPr lang="en-US" sz="1800" dirty="0"/>
              <a:t>be found in him, not having a righteousness of my own that comes from the law, but that which comes through faith in Christ, the righteousness from God that depends on </a:t>
            </a:r>
            <a:r>
              <a:rPr lang="en-US" sz="1800" dirty="0" smtClean="0"/>
              <a:t>faith.</a:t>
            </a:r>
          </a:p>
          <a:p>
            <a:r>
              <a:rPr lang="en-US" sz="1800" dirty="0" smtClean="0"/>
              <a:t>And he said, “Jesus, remember me when you come into your kingdom. And He said to him, “Truly, I say to you, today you will be with me in Paradise.</a:t>
            </a:r>
            <a:endParaRPr lang="en-US" sz="1800" dirty="0"/>
          </a:p>
        </p:txBody>
      </p:sp>
      <p:sp>
        <p:nvSpPr>
          <p:cNvPr id="4" name="Text Placeholder 3"/>
          <p:cNvSpPr>
            <a:spLocks noGrp="1"/>
          </p:cNvSpPr>
          <p:nvPr>
            <p:ph type="body" sz="quarter" idx="3"/>
          </p:nvPr>
        </p:nvSpPr>
        <p:spPr/>
        <p:txBody>
          <a:bodyPr/>
          <a:lstStyle/>
          <a:p>
            <a:r>
              <a:rPr lang="en-US" dirty="0" smtClean="0"/>
              <a:t>New World Translation</a:t>
            </a:r>
            <a:endParaRPr lang="en-US" dirty="0"/>
          </a:p>
        </p:txBody>
      </p:sp>
      <p:sp>
        <p:nvSpPr>
          <p:cNvPr id="5" name="Content Placeholder 4"/>
          <p:cNvSpPr>
            <a:spLocks noGrp="1"/>
          </p:cNvSpPr>
          <p:nvPr>
            <p:ph sz="quarter" idx="4"/>
          </p:nvPr>
        </p:nvSpPr>
        <p:spPr>
          <a:xfrm>
            <a:off x="4645025" y="2438399"/>
            <a:ext cx="4041775" cy="4114801"/>
          </a:xfrm>
        </p:spPr>
        <p:txBody>
          <a:bodyPr>
            <a:normAutofit/>
          </a:bodyPr>
          <a:lstStyle/>
          <a:p>
            <a:r>
              <a:rPr lang="en-US" sz="1800" dirty="0" smtClean="0"/>
              <a:t>…and </a:t>
            </a:r>
            <a:r>
              <a:rPr lang="en-US" sz="1800" dirty="0"/>
              <a:t>be found in union with him, not because of my own righteousness from following the Law, but because of the righteousness that is through </a:t>
            </a:r>
            <a:r>
              <a:rPr lang="en-US" sz="1800" dirty="0" smtClean="0"/>
              <a:t>faith</a:t>
            </a:r>
            <a:r>
              <a:rPr lang="en-US" sz="1800" dirty="0"/>
              <a:t> in Christ</a:t>
            </a:r>
            <a:r>
              <a:rPr lang="en-US" sz="1800" dirty="0" smtClean="0"/>
              <a:t>,</a:t>
            </a:r>
            <a:r>
              <a:rPr lang="en-US" sz="1800" dirty="0"/>
              <a:t> the righteousness from God based on faith.</a:t>
            </a:r>
            <a:endParaRPr lang="en-US" sz="1800" dirty="0" smtClean="0"/>
          </a:p>
          <a:p>
            <a:r>
              <a:rPr lang="en-US" sz="1800" dirty="0"/>
              <a:t>Then he said: “Jesus, remember me when you get into your Kingdom</a:t>
            </a:r>
            <a:r>
              <a:rPr lang="en-US" sz="1800" dirty="0" smtClean="0"/>
              <a:t>.” And </a:t>
            </a:r>
            <a:r>
              <a:rPr lang="en-US" sz="1800" dirty="0"/>
              <a:t>he said to him: “Truly I tell you today, you will be with me in Paradise</a:t>
            </a:r>
            <a:r>
              <a:rPr lang="en-US" sz="1800" dirty="0" smtClean="0"/>
              <a:t>.”</a:t>
            </a:r>
          </a:p>
        </p:txBody>
      </p:sp>
      <p:sp>
        <p:nvSpPr>
          <p:cNvPr id="6" name="Title 5"/>
          <p:cNvSpPr>
            <a:spLocks noGrp="1"/>
          </p:cNvSpPr>
          <p:nvPr>
            <p:ph type="title"/>
          </p:nvPr>
        </p:nvSpPr>
        <p:spPr/>
        <p:txBody>
          <a:bodyPr/>
          <a:lstStyle/>
          <a:p>
            <a:r>
              <a:rPr lang="en-US" dirty="0" smtClean="0">
                <a:effectLst>
                  <a:outerShdw blurRad="38100" dist="38100" dir="2700000" algn="tl">
                    <a:srgbClr val="000000">
                      <a:alpha val="43137"/>
                    </a:srgbClr>
                  </a:outerShdw>
                </a:effectLst>
              </a:rPr>
              <a:t>Salvation is a free gift</a:t>
            </a:r>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53391697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additive="base">
                                        <p:cTn id="1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rPr>
              <a:t>Charles </a:t>
            </a:r>
            <a:r>
              <a:rPr lang="en-US" dirty="0" err="1" smtClean="0">
                <a:effectLst>
                  <a:outerShdw blurRad="38100" dist="38100" dir="2700000" algn="tl">
                    <a:srgbClr val="000000">
                      <a:alpha val="43137"/>
                    </a:srgbClr>
                  </a:outerShdw>
                </a:effectLst>
              </a:rPr>
              <a:t>Taze</a:t>
            </a:r>
            <a:r>
              <a:rPr lang="en-US" dirty="0" smtClean="0">
                <a:effectLst>
                  <a:outerShdw blurRad="38100" dist="38100" dir="2700000" algn="tl">
                    <a:srgbClr val="000000">
                      <a:alpha val="43137"/>
                    </a:srgbClr>
                  </a:outerShdw>
                </a:effectLst>
              </a:rPr>
              <a:t> Russell (1852-1916)</a:t>
            </a:r>
            <a:endParaRPr lang="en-US" dirty="0">
              <a:effectLst>
                <a:outerShdw blurRad="38100" dist="38100" dir="2700000" algn="tl">
                  <a:srgbClr val="000000">
                    <a:alpha val="43137"/>
                  </a:srgbClr>
                </a:outerShdw>
              </a:effectLst>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600" y="2209800"/>
            <a:ext cx="3022846" cy="3657600"/>
          </a:xfrm>
          <a:prstGeom prst="rect">
            <a:avLst/>
          </a:prstGeom>
          <a:ln w="228600" cap="sq" cmpd="thickThin">
            <a:solidFill>
              <a:srgbClr val="000000"/>
            </a:solidFill>
            <a:prstDash val="solid"/>
            <a:miter lim="800000"/>
          </a:ln>
          <a:effectLst>
            <a:innerShdw blurRad="76200">
              <a:srgbClr val="000000"/>
            </a:innerShdw>
          </a:effectLst>
        </p:spPr>
      </p:pic>
      <p:sp>
        <p:nvSpPr>
          <p:cNvPr id="4" name="TextBox 3"/>
          <p:cNvSpPr txBox="1"/>
          <p:nvPr/>
        </p:nvSpPr>
        <p:spPr>
          <a:xfrm>
            <a:off x="4724400" y="2743200"/>
            <a:ext cx="4317079" cy="3416320"/>
          </a:xfrm>
          <a:prstGeom prst="rect">
            <a:avLst/>
          </a:prstGeom>
          <a:noFill/>
        </p:spPr>
        <p:txBody>
          <a:bodyPr wrap="none" rtlCol="0">
            <a:spAutoFit/>
          </a:bodyPr>
          <a:lstStyle/>
          <a:p>
            <a:pPr marL="285750" indent="-285750">
              <a:buFont typeface="Arial" panose="020B0604020202020204" pitchFamily="34" charset="0"/>
              <a:buChar char="•"/>
            </a:pPr>
            <a:r>
              <a:rPr lang="en-US" dirty="0" smtClean="0"/>
              <a:t>Born in 1952 in Allegheny, PA</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Raised Presbyterian</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Rejected Predestination &amp; Hell</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Influenced by Adventists &amp; Arianism</a:t>
            </a:r>
            <a:r>
              <a:rPr lang="en-US" dirty="0"/>
              <a:t/>
            </a:r>
            <a:br>
              <a:rPr lang="en-US" dirty="0"/>
            </a:br>
            <a:endParaRPr lang="en-US" dirty="0" smtClean="0"/>
          </a:p>
          <a:p>
            <a:pPr marL="285750" indent="-285750">
              <a:buFont typeface="Arial" panose="020B0604020202020204" pitchFamily="34" charset="0"/>
              <a:buChar char="•"/>
            </a:pPr>
            <a:r>
              <a:rPr lang="en-US" dirty="0" smtClean="0"/>
              <a:t>Christ returned invisibly in 1874</a:t>
            </a:r>
            <a:r>
              <a:rPr lang="en-US" dirty="0"/>
              <a:t/>
            </a:r>
            <a:br>
              <a:rPr lang="en-US" dirty="0"/>
            </a:br>
            <a:endParaRPr lang="en-US" dirty="0" smtClean="0"/>
          </a:p>
          <a:p>
            <a:pPr marL="285750" indent="-285750">
              <a:buFont typeface="Arial" panose="020B0604020202020204" pitchFamily="34" charset="0"/>
              <a:buChar char="•"/>
            </a:pPr>
            <a:r>
              <a:rPr lang="en-US" dirty="0" smtClean="0"/>
              <a:t>Published ‘Zion’s Watchtower’, the first</a:t>
            </a:r>
            <a:r>
              <a:rPr lang="en-US" dirty="0"/>
              <a:t/>
            </a:r>
            <a:br>
              <a:rPr lang="en-US" dirty="0"/>
            </a:br>
            <a:r>
              <a:rPr lang="en-US" dirty="0" smtClean="0"/>
              <a:t>Watchtower magazine.</a:t>
            </a:r>
          </a:p>
        </p:txBody>
      </p:sp>
      <p:pic>
        <p:nvPicPr>
          <p:cNvPr id="5122" name="Picture 2" descr="http://e-watchman.com/wp-content/uploads/2010/05/wt_1912_color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67000" y="4451360"/>
            <a:ext cx="1600200" cy="22185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205717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anim calcmode="lin" valueType="num">
                                      <p:cBhvr additive="base">
                                        <p:cTn id="11"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anim calcmode="lin" valueType="num">
                                      <p:cBhvr additive="base">
                                        <p:cTn id="1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4" end="4"/>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anim calcmode="lin" valueType="num">
                                      <p:cBhvr additive="base">
                                        <p:cTn id="19"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7" end="7"/>
                                            </p:txEl>
                                          </p:spTgt>
                                        </p:tgtEl>
                                        <p:attrNameLst>
                                          <p:attrName>style.visibility</p:attrName>
                                        </p:attrNameLst>
                                      </p:cBhvr>
                                      <p:to>
                                        <p:strVal val="visible"/>
                                      </p:to>
                                    </p:set>
                                    <p:anim calcmode="lin" valueType="num">
                                      <p:cBhvr additive="base">
                                        <p:cTn id="25"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nodeType="clickEffect">
                                  <p:stCondLst>
                                    <p:cond delay="0"/>
                                  </p:stCondLst>
                                  <p:childTnLst>
                                    <p:set>
                                      <p:cBhvr>
                                        <p:cTn id="30" dur="1" fill="hold">
                                          <p:stCondLst>
                                            <p:cond delay="0"/>
                                          </p:stCondLst>
                                        </p:cTn>
                                        <p:tgtEl>
                                          <p:spTgt spid="4">
                                            <p:txEl>
                                              <p:pRg st="8" end="8"/>
                                            </p:txEl>
                                          </p:spTgt>
                                        </p:tgtEl>
                                        <p:attrNameLst>
                                          <p:attrName>style.visibility</p:attrName>
                                        </p:attrNameLst>
                                      </p:cBhvr>
                                      <p:to>
                                        <p:strVal val="visible"/>
                                      </p:to>
                                    </p:set>
                                    <p:anim calcmode="lin" valueType="num">
                                      <p:cBhvr additive="base">
                                        <p:cTn id="31" dur="500" fill="hold"/>
                                        <p:tgtEl>
                                          <p:spTgt spid="4">
                                            <p:txEl>
                                              <p:pRg st="8" end="8"/>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4">
                                            <p:txEl>
                                              <p:pRg st="8" end="8"/>
                                            </p:txEl>
                                          </p:spTgt>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5122"/>
                                        </p:tgtEl>
                                        <p:attrNameLst>
                                          <p:attrName>style.visibility</p:attrName>
                                        </p:attrNameLst>
                                      </p:cBhvr>
                                      <p:to>
                                        <p:strVal val="visible"/>
                                      </p:to>
                                    </p:set>
                                    <p:anim calcmode="lin" valueType="num">
                                      <p:cBhvr additive="base">
                                        <p:cTn id="35" dur="500" fill="hold"/>
                                        <p:tgtEl>
                                          <p:spTgt spid="5122"/>
                                        </p:tgtEl>
                                        <p:attrNameLst>
                                          <p:attrName>ppt_x</p:attrName>
                                        </p:attrNameLst>
                                      </p:cBhvr>
                                      <p:tavLst>
                                        <p:tav tm="0">
                                          <p:val>
                                            <p:strVal val="0-#ppt_w/2"/>
                                          </p:val>
                                        </p:tav>
                                        <p:tav tm="100000">
                                          <p:val>
                                            <p:strVal val="#ppt_x"/>
                                          </p:val>
                                        </p:tav>
                                      </p:tavLst>
                                    </p:anim>
                                    <p:anim calcmode="lin" valueType="num">
                                      <p:cBhvr additive="base">
                                        <p:cTn id="36" dur="500" fill="hold"/>
                                        <p:tgtEl>
                                          <p:spTgt spid="51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sz="2300" dirty="0"/>
              <a:t>These “new heavens” and “new earth,” according to the Scriptures, are not a new material heavens or new literal earth. The physical earth and heavens were made perfect, and the Scriptures show they will remain forever</a:t>
            </a:r>
            <a:r>
              <a:rPr lang="en-US" sz="2300" dirty="0" smtClean="0"/>
              <a:t>. (JW.org)</a:t>
            </a:r>
          </a:p>
          <a:p>
            <a:r>
              <a:rPr lang="en-US" sz="2300" dirty="0" smtClean="0"/>
              <a:t>They quote verses like:</a:t>
            </a:r>
            <a:endParaRPr lang="en-US" sz="2300" dirty="0"/>
          </a:p>
          <a:p>
            <a:pPr lvl="1"/>
            <a:r>
              <a:rPr lang="en-US" sz="2100" b="1" baseline="30000" dirty="0"/>
              <a:t>36 </a:t>
            </a:r>
            <a:r>
              <a:rPr lang="en-US" sz="2100" dirty="0"/>
              <a:t> His </a:t>
            </a:r>
            <a:r>
              <a:rPr lang="en-US" sz="2100" dirty="0" smtClean="0"/>
              <a:t>offspring</a:t>
            </a:r>
            <a:r>
              <a:rPr lang="en-US" sz="2100" dirty="0"/>
              <a:t> will endure </a:t>
            </a:r>
            <a:r>
              <a:rPr lang="en-US" sz="2100" dirty="0" smtClean="0"/>
              <a:t>forever*; His </a:t>
            </a:r>
            <a:r>
              <a:rPr lang="en-US" sz="2100" dirty="0"/>
              <a:t>throne will endure like the sun before </a:t>
            </a:r>
            <a:r>
              <a:rPr lang="en-US" sz="2100" dirty="0" smtClean="0"/>
              <a:t>me. </a:t>
            </a:r>
            <a:r>
              <a:rPr lang="en-US" sz="2100" b="1" baseline="30000" dirty="0" smtClean="0"/>
              <a:t>37</a:t>
            </a:r>
            <a:r>
              <a:rPr lang="en-US" sz="2100" b="1" baseline="30000" dirty="0"/>
              <a:t> </a:t>
            </a:r>
            <a:r>
              <a:rPr lang="en-US" sz="2100" dirty="0"/>
              <a:t> Like the moon, it will be firmly established </a:t>
            </a:r>
            <a:r>
              <a:rPr lang="en-US" sz="2100" dirty="0" smtClean="0"/>
              <a:t>forever as </a:t>
            </a:r>
            <a:r>
              <a:rPr lang="en-US" sz="2100" dirty="0"/>
              <a:t>a faithful witness in the skies.” (</a:t>
            </a:r>
            <a:r>
              <a:rPr lang="en-US" sz="2100" i="1" dirty="0"/>
              <a:t>Selah</a:t>
            </a:r>
            <a:r>
              <a:rPr lang="en-US" sz="2100" dirty="0" smtClean="0"/>
              <a:t>) </a:t>
            </a:r>
            <a:r>
              <a:rPr lang="en-US" sz="1500" dirty="0" smtClean="0"/>
              <a:t>(Psalm 89:36-37, NWT)</a:t>
            </a:r>
            <a:endParaRPr lang="en-US" sz="1500" dirty="0"/>
          </a:p>
          <a:p>
            <a:pPr lvl="1"/>
            <a:r>
              <a:rPr lang="en-US" sz="2100" dirty="0"/>
              <a:t> </a:t>
            </a:r>
            <a:r>
              <a:rPr lang="en-US" sz="2100" b="1" baseline="30000" dirty="0"/>
              <a:t>5 </a:t>
            </a:r>
            <a:r>
              <a:rPr lang="en-US" sz="2100" dirty="0"/>
              <a:t> He has established the earth on its </a:t>
            </a:r>
            <a:r>
              <a:rPr lang="en-US" sz="2100" dirty="0" smtClean="0"/>
              <a:t>foundations; It </a:t>
            </a:r>
            <a:r>
              <a:rPr lang="en-US" sz="2100" dirty="0"/>
              <a:t>will not be moved from its </a:t>
            </a:r>
            <a:r>
              <a:rPr lang="en-US" sz="2100" dirty="0" smtClean="0"/>
              <a:t>place</a:t>
            </a:r>
            <a:r>
              <a:rPr lang="en-US" sz="2100" dirty="0"/>
              <a:t> </a:t>
            </a:r>
            <a:r>
              <a:rPr lang="en-US" sz="2100" dirty="0" smtClean="0"/>
              <a:t>forever* </a:t>
            </a:r>
            <a:r>
              <a:rPr lang="en-US" sz="2100" dirty="0"/>
              <a:t>and ever</a:t>
            </a:r>
            <a:r>
              <a:rPr lang="en-US" sz="2100" dirty="0" smtClean="0"/>
              <a:t>.</a:t>
            </a:r>
            <a:r>
              <a:rPr lang="en-US" sz="1500" dirty="0" smtClean="0"/>
              <a:t> (Psalm 104:5, NWT)</a:t>
            </a:r>
            <a:endParaRPr lang="en-US" sz="2100" dirty="0"/>
          </a:p>
          <a:p>
            <a:pPr lvl="1"/>
            <a:r>
              <a:rPr lang="en-US" sz="2100" dirty="0"/>
              <a:t> </a:t>
            </a:r>
            <a:r>
              <a:rPr lang="en-US" sz="2100" b="1" baseline="30000" dirty="0"/>
              <a:t>4 </a:t>
            </a:r>
            <a:r>
              <a:rPr lang="en-US" sz="2100" dirty="0"/>
              <a:t> A generation is going, and a generation is coming</a:t>
            </a:r>
            <a:r>
              <a:rPr lang="en-US" sz="2100" dirty="0" smtClean="0"/>
              <a:t>, but </a:t>
            </a:r>
            <a:r>
              <a:rPr lang="en-US" sz="2100" dirty="0"/>
              <a:t>the earth </a:t>
            </a:r>
            <a:r>
              <a:rPr lang="en-US" sz="2100" dirty="0" smtClean="0"/>
              <a:t>remains</a:t>
            </a:r>
            <a:r>
              <a:rPr lang="en-US" sz="2100" dirty="0"/>
              <a:t> </a:t>
            </a:r>
            <a:r>
              <a:rPr lang="en-US" sz="2100" dirty="0" smtClean="0"/>
              <a:t>forever*.</a:t>
            </a:r>
            <a:r>
              <a:rPr lang="en-US" sz="1500" dirty="0" smtClean="0"/>
              <a:t> (Ecclesiastes 1:4, NWT)</a:t>
            </a:r>
            <a:endParaRPr lang="en-US" sz="2100" dirty="0" smtClean="0"/>
          </a:p>
          <a:p>
            <a:r>
              <a:rPr lang="en-US" sz="2300" dirty="0" smtClean="0"/>
              <a:t>*All three, in Hebrew</a:t>
            </a:r>
            <a:r>
              <a:rPr lang="en-US" sz="2300" dirty="0"/>
              <a:t>: Olam (‘</a:t>
            </a:r>
            <a:r>
              <a:rPr lang="en-US" sz="2300" dirty="0" err="1" smtClean="0"/>
              <a:t>ō·w·lām</a:t>
            </a:r>
            <a:r>
              <a:rPr lang="en-US" sz="2300" dirty="0" smtClean="0"/>
              <a:t>) </a:t>
            </a:r>
            <a:r>
              <a:rPr lang="en-US" sz="2300" dirty="0"/>
              <a:t>meaning ‘for many ages; for a long time</a:t>
            </a:r>
            <a:r>
              <a:rPr lang="en-US" sz="2300" dirty="0" smtClean="0"/>
              <a:t>’. Does not mean ‘eternal’.</a:t>
            </a:r>
            <a:endParaRPr lang="en-US" sz="2300" dirty="0"/>
          </a:p>
          <a:p>
            <a:pPr lvl="1"/>
            <a:r>
              <a:rPr lang="en-US" sz="2100" dirty="0" smtClean="0"/>
              <a:t>208 occurrences in the Old Testament - Same meaning every time.</a:t>
            </a:r>
          </a:p>
          <a:p>
            <a:r>
              <a:rPr lang="en-US" sz="2300" dirty="0" smtClean="0"/>
              <a:t>‘Eternal’ in Hebrew: </a:t>
            </a:r>
            <a:r>
              <a:rPr lang="en-US" sz="2300" dirty="0" err="1"/>
              <a:t>Q</a:t>
            </a:r>
            <a:r>
              <a:rPr lang="en-US" sz="2300" dirty="0" err="1" smtClean="0"/>
              <a:t>edem</a:t>
            </a:r>
            <a:r>
              <a:rPr lang="en-US" sz="2300" dirty="0" smtClean="0"/>
              <a:t> </a:t>
            </a:r>
            <a:r>
              <a:rPr lang="en-US" sz="2300" dirty="0"/>
              <a:t>(</a:t>
            </a:r>
            <a:r>
              <a:rPr lang="en-US" sz="2300" dirty="0" err="1"/>
              <a:t>keh</a:t>
            </a:r>
            <a:r>
              <a:rPr lang="en-US" sz="2300" dirty="0"/>
              <a:t>'-</a:t>
            </a:r>
            <a:r>
              <a:rPr lang="en-US" sz="2300" dirty="0" err="1"/>
              <a:t>dem</a:t>
            </a:r>
            <a:r>
              <a:rPr lang="en-US" sz="2300" dirty="0" smtClean="0"/>
              <a:t>)</a:t>
            </a:r>
            <a:endParaRPr lang="en-US" dirty="0"/>
          </a:p>
        </p:txBody>
      </p:sp>
      <p:sp>
        <p:nvSpPr>
          <p:cNvPr id="3" name="Title 2"/>
          <p:cNvSpPr>
            <a:spLocks noGrp="1"/>
          </p:cNvSpPr>
          <p:nvPr>
            <p:ph type="title"/>
          </p:nvPr>
        </p:nvSpPr>
        <p:spPr/>
        <p:txBody>
          <a:bodyPr/>
          <a:lstStyle/>
          <a:p>
            <a:r>
              <a:rPr lang="en-US" dirty="0">
                <a:effectLst>
                  <a:outerShdw blurRad="38100" dist="38100" dir="2700000" algn="tl">
                    <a:srgbClr val="000000">
                      <a:alpha val="43137"/>
                    </a:srgbClr>
                  </a:outerShdw>
                </a:effectLst>
              </a:rPr>
              <a:t>New Heavens and a New </a:t>
            </a:r>
            <a:r>
              <a:rPr lang="en-US" dirty="0" smtClean="0">
                <a:effectLst>
                  <a:outerShdw blurRad="38100" dist="38100" dir="2700000" algn="tl">
                    <a:srgbClr val="000000">
                      <a:alpha val="43137"/>
                    </a:srgbClr>
                  </a:outerShdw>
                </a:effectLst>
              </a:rPr>
              <a:t>earth</a:t>
            </a:r>
            <a:br>
              <a:rPr lang="en-US" dirty="0" smtClean="0">
                <a:effectLst>
                  <a:outerShdw blurRad="38100" dist="38100" dir="2700000" algn="tl">
                    <a:srgbClr val="000000">
                      <a:alpha val="43137"/>
                    </a:srgbClr>
                  </a:outerShdw>
                </a:effectLst>
              </a:rPr>
            </a:br>
            <a:r>
              <a:rPr lang="en-US" sz="2000" dirty="0" smtClean="0">
                <a:effectLst>
                  <a:outerShdw blurRad="38100" dist="38100" dir="2700000" algn="tl">
                    <a:srgbClr val="000000">
                      <a:alpha val="43137"/>
                    </a:srgbClr>
                  </a:outerShdw>
                </a:effectLst>
              </a:rPr>
              <a:t>(watchtower society teachings)</a:t>
            </a:r>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57237260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animEffect transition="in" filter="diamond(in)">
                                      <p:cBhvr>
                                        <p:cTn id="7" dur="1500"/>
                                        <p:tgtEl>
                                          <p:spTgt spid="2">
                                            <p:txEl>
                                              <p:pRg st="5" end="5"/>
                                            </p:txEl>
                                          </p:spTgt>
                                        </p:tgtEl>
                                      </p:cBhvr>
                                    </p:animEffect>
                                  </p:childTnLst>
                                </p:cTn>
                              </p:par>
                              <p:par>
                                <p:cTn id="8" presetID="8" presetClass="entr" presetSubtype="16" fill="hold" nodeType="withEffect">
                                  <p:stCondLst>
                                    <p:cond delay="0"/>
                                  </p:stCondLst>
                                  <p:childTnLst>
                                    <p:set>
                                      <p:cBhvr>
                                        <p:cTn id="9" dur="1" fill="hold">
                                          <p:stCondLst>
                                            <p:cond delay="0"/>
                                          </p:stCondLst>
                                        </p:cTn>
                                        <p:tgtEl>
                                          <p:spTgt spid="2">
                                            <p:txEl>
                                              <p:pRg st="6" end="6"/>
                                            </p:txEl>
                                          </p:spTgt>
                                        </p:tgtEl>
                                        <p:attrNameLst>
                                          <p:attrName>style.visibility</p:attrName>
                                        </p:attrNameLst>
                                      </p:cBhvr>
                                      <p:to>
                                        <p:strVal val="visible"/>
                                      </p:to>
                                    </p:set>
                                    <p:animEffect transition="in" filter="diamond(in)">
                                      <p:cBhvr>
                                        <p:cTn id="10" dur="1500"/>
                                        <p:tgtEl>
                                          <p:spTgt spid="2">
                                            <p:txEl>
                                              <p:pRg st="6" end="6"/>
                                            </p:txEl>
                                          </p:spTgt>
                                        </p:tgtEl>
                                      </p:cBhvr>
                                    </p:animEffect>
                                  </p:childTnLst>
                                </p:cTn>
                              </p:par>
                              <p:par>
                                <p:cTn id="11" presetID="8" presetClass="entr" presetSubtype="16" fill="hold" nodeType="withEffect">
                                  <p:stCondLst>
                                    <p:cond delay="0"/>
                                  </p:stCondLst>
                                  <p:childTnLst>
                                    <p:set>
                                      <p:cBhvr>
                                        <p:cTn id="12" dur="1" fill="hold">
                                          <p:stCondLst>
                                            <p:cond delay="0"/>
                                          </p:stCondLst>
                                        </p:cTn>
                                        <p:tgtEl>
                                          <p:spTgt spid="2">
                                            <p:txEl>
                                              <p:pRg st="7" end="7"/>
                                            </p:txEl>
                                          </p:spTgt>
                                        </p:tgtEl>
                                        <p:attrNameLst>
                                          <p:attrName>style.visibility</p:attrName>
                                        </p:attrNameLst>
                                      </p:cBhvr>
                                      <p:to>
                                        <p:strVal val="visible"/>
                                      </p:to>
                                    </p:set>
                                    <p:animEffect transition="in" filter="diamond(in)">
                                      <p:cBhvr>
                                        <p:cTn id="13" dur="1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999" y="1719070"/>
            <a:ext cx="8407893" cy="4834129"/>
          </a:xfrm>
        </p:spPr>
        <p:txBody>
          <a:bodyPr>
            <a:normAutofit fontScale="92500" lnSpcReduction="20000"/>
          </a:bodyPr>
          <a:lstStyle/>
          <a:p>
            <a:r>
              <a:rPr lang="en-US" b="1" baseline="30000" dirty="0" smtClean="0"/>
              <a:t>25</a:t>
            </a:r>
            <a:r>
              <a:rPr lang="en-US" b="1" baseline="30000" dirty="0"/>
              <a:t> </a:t>
            </a:r>
            <a:r>
              <a:rPr lang="en-US" dirty="0"/>
              <a:t>Of old you laid the foundation of the earth</a:t>
            </a:r>
            <a:r>
              <a:rPr lang="en-US" dirty="0" smtClean="0"/>
              <a:t>,</a:t>
            </a:r>
            <a:r>
              <a:rPr lang="en-US" dirty="0"/>
              <a:t> and the heavens are the work of your </a:t>
            </a:r>
            <a:r>
              <a:rPr lang="en-US" dirty="0" smtClean="0"/>
              <a:t>hands.</a:t>
            </a:r>
            <a:r>
              <a:rPr lang="en-US" b="1" baseline="30000" dirty="0" smtClean="0"/>
              <a:t>26</a:t>
            </a:r>
            <a:r>
              <a:rPr lang="en-US" b="1" baseline="30000" dirty="0"/>
              <a:t> </a:t>
            </a:r>
            <a:r>
              <a:rPr lang="en-US" dirty="0"/>
              <a:t>They will perish, but you will </a:t>
            </a:r>
            <a:r>
              <a:rPr lang="en-US" dirty="0" smtClean="0"/>
              <a:t>remain;</a:t>
            </a:r>
            <a:r>
              <a:rPr lang="en-US" dirty="0"/>
              <a:t> </a:t>
            </a:r>
            <a:r>
              <a:rPr lang="en-US" dirty="0" smtClean="0"/>
              <a:t>they </a:t>
            </a:r>
            <a:r>
              <a:rPr lang="en-US" dirty="0"/>
              <a:t>will all wear out like a </a:t>
            </a:r>
            <a:r>
              <a:rPr lang="en-US" dirty="0" smtClean="0"/>
              <a:t>garment. You </a:t>
            </a:r>
            <a:r>
              <a:rPr lang="en-US" dirty="0"/>
              <a:t>will change them like a robe, and they will pass </a:t>
            </a:r>
            <a:r>
              <a:rPr lang="en-US" dirty="0" smtClean="0"/>
              <a:t>away. </a:t>
            </a:r>
            <a:br>
              <a:rPr lang="en-US" dirty="0" smtClean="0"/>
            </a:br>
            <a:r>
              <a:rPr lang="en-US" sz="1400" b="1" dirty="0" smtClean="0"/>
              <a:t>Psalm 102:25-26 (</a:t>
            </a:r>
            <a:r>
              <a:rPr lang="en-US" sz="1400" b="1" dirty="0"/>
              <a:t>ESV</a:t>
            </a:r>
            <a:r>
              <a:rPr lang="en-US" sz="1400" b="1" dirty="0" smtClean="0"/>
              <a:t>)</a:t>
            </a:r>
            <a:br>
              <a:rPr lang="en-US" sz="1400" b="1" dirty="0" smtClean="0"/>
            </a:br>
            <a:endParaRPr lang="en-US" sz="1400" b="1" dirty="0" smtClean="0"/>
          </a:p>
          <a:p>
            <a:r>
              <a:rPr lang="en-US" b="1" baseline="30000" dirty="0" smtClean="0"/>
              <a:t>10</a:t>
            </a:r>
            <a:r>
              <a:rPr lang="en-US" b="1" baseline="30000" dirty="0"/>
              <a:t> </a:t>
            </a:r>
            <a:r>
              <a:rPr lang="en-US" dirty="0"/>
              <a:t>But the day of the Lord will come like a thief, and then the heavens will pass away with a roar, and the heavenly </a:t>
            </a:r>
            <a:r>
              <a:rPr lang="en-US" dirty="0" smtClean="0"/>
              <a:t>bodies</a:t>
            </a:r>
            <a:r>
              <a:rPr lang="en-US" dirty="0"/>
              <a:t> will be burned up and dissolved, and the earth and the works that are done on it will be </a:t>
            </a:r>
            <a:r>
              <a:rPr lang="en-US" dirty="0" smtClean="0"/>
              <a:t>exposed.</a:t>
            </a:r>
            <a:r>
              <a:rPr lang="en-US" b="1" baseline="30000" dirty="0" smtClean="0"/>
              <a:t>11</a:t>
            </a:r>
            <a:r>
              <a:rPr lang="en-US" b="1" baseline="30000" dirty="0"/>
              <a:t> </a:t>
            </a:r>
            <a:r>
              <a:rPr lang="en-US" dirty="0"/>
              <a:t>Since all these things are thus to be dissolved, what sort of people ought you to be in lives of holiness and godliness, </a:t>
            </a:r>
            <a:r>
              <a:rPr lang="en-US" b="1" baseline="30000" dirty="0"/>
              <a:t>12 </a:t>
            </a:r>
            <a:r>
              <a:rPr lang="en-US" dirty="0"/>
              <a:t>waiting for and hastening the coming of the day of God, because of which the heavens will be set on fire and dissolved, and the heavenly bodies will melt as they burn! </a:t>
            </a:r>
            <a:r>
              <a:rPr lang="en-US" b="1" baseline="30000" dirty="0"/>
              <a:t>13 </a:t>
            </a:r>
            <a:r>
              <a:rPr lang="en-US" dirty="0"/>
              <a:t>But according to his promise we are waiting for new heavens and a new earth in which righteousness dwells</a:t>
            </a:r>
            <a:r>
              <a:rPr lang="en-US" dirty="0" smtClean="0"/>
              <a:t>. </a:t>
            </a:r>
            <a:br>
              <a:rPr lang="en-US" dirty="0" smtClean="0"/>
            </a:br>
            <a:r>
              <a:rPr lang="en-US" sz="1300" b="1" dirty="0" smtClean="0"/>
              <a:t>2 </a:t>
            </a:r>
            <a:r>
              <a:rPr lang="en-US" sz="1300" b="1" dirty="0"/>
              <a:t>Peter </a:t>
            </a:r>
            <a:r>
              <a:rPr lang="en-US" sz="1300" b="1" dirty="0" smtClean="0"/>
              <a:t>3:10-13 (</a:t>
            </a:r>
            <a:r>
              <a:rPr lang="en-US" sz="1300" b="1" dirty="0"/>
              <a:t>ESV</a:t>
            </a:r>
            <a:r>
              <a:rPr lang="en-US" sz="1300" b="1" dirty="0" smtClean="0"/>
              <a:t>)</a:t>
            </a:r>
            <a:br>
              <a:rPr lang="en-US" sz="1300" b="1" dirty="0" smtClean="0"/>
            </a:br>
            <a:endParaRPr lang="en-US" sz="2100" b="1" dirty="0" smtClean="0"/>
          </a:p>
          <a:p>
            <a:r>
              <a:rPr lang="en-US" sz="2100" dirty="0" smtClean="0"/>
              <a:t>Also</a:t>
            </a:r>
            <a:r>
              <a:rPr lang="en-US" sz="2100" dirty="0"/>
              <a:t>: Isaiah 51:6 and 65:17, Matthew 5:18 and 24:35, </a:t>
            </a:r>
            <a:r>
              <a:rPr lang="en-US" sz="2100" dirty="0" smtClean="0"/>
              <a:t/>
            </a:r>
            <a:br>
              <a:rPr lang="en-US" sz="2100" dirty="0" smtClean="0"/>
            </a:br>
            <a:r>
              <a:rPr lang="en-US" sz="2100" dirty="0" smtClean="0"/>
              <a:t>Hebrews </a:t>
            </a:r>
            <a:r>
              <a:rPr lang="en-US" sz="2100" dirty="0"/>
              <a:t>1:10-12, 2 Peter 3:7, Revelation 20:11 and 21:1</a:t>
            </a:r>
            <a:endParaRPr lang="en-US" sz="2100" dirty="0" smtClean="0"/>
          </a:p>
          <a:p>
            <a:endParaRPr lang="en-US" dirty="0"/>
          </a:p>
        </p:txBody>
      </p:sp>
      <p:sp>
        <p:nvSpPr>
          <p:cNvPr id="3" name="Title 2"/>
          <p:cNvSpPr>
            <a:spLocks noGrp="1"/>
          </p:cNvSpPr>
          <p:nvPr>
            <p:ph type="title"/>
          </p:nvPr>
        </p:nvSpPr>
        <p:spPr/>
        <p:txBody>
          <a:bodyPr/>
          <a:lstStyle/>
          <a:p>
            <a:r>
              <a:rPr lang="en-US" dirty="0">
                <a:effectLst>
                  <a:outerShdw blurRad="38100" dist="38100" dir="2700000" algn="tl">
                    <a:srgbClr val="000000">
                      <a:alpha val="43137"/>
                    </a:srgbClr>
                  </a:outerShdw>
                </a:effectLst>
              </a:rPr>
              <a:t>New Heavens and a New earth</a:t>
            </a:r>
            <a:br>
              <a:rPr lang="en-US" dirty="0">
                <a:effectLst>
                  <a:outerShdw blurRad="38100" dist="38100" dir="2700000" algn="tl">
                    <a:srgbClr val="000000">
                      <a:alpha val="43137"/>
                    </a:srgbClr>
                  </a:outerShdw>
                </a:effectLst>
              </a:rPr>
            </a:br>
            <a:r>
              <a:rPr lang="en-US" sz="2400" dirty="0" smtClean="0">
                <a:effectLst>
                  <a:outerShdw blurRad="38100" dist="38100" dir="2700000" algn="tl">
                    <a:srgbClr val="000000">
                      <a:alpha val="43137"/>
                    </a:srgbClr>
                  </a:outerShdw>
                </a:effectLst>
              </a:rPr>
              <a:t>(what the bible really says)</a:t>
            </a:r>
            <a:endParaRPr lang="en-US"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21807397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97280" y="822960"/>
            <a:ext cx="6949440" cy="5212080"/>
          </a:xfrm>
          <a:prstGeom prst="rect">
            <a:avLst/>
          </a:prstGeom>
          <a:blipFill dpi="0" rotWithShape="1">
            <a:blip r:embed="rId2">
              <a:alphaModFix amt="27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a:solidFill>
                  <a:schemeClr val="tx1"/>
                </a:solidFill>
              </a:rPr>
              <a:t>Do’s and Don’ts</a:t>
            </a:r>
            <a:endParaRPr lang="en-US" sz="1400" dirty="0">
              <a:solidFill>
                <a:schemeClr val="tx1"/>
              </a:solidFill>
            </a:endParaRPr>
          </a:p>
          <a:p>
            <a:pPr marL="285750" lvl="0" indent="-285750">
              <a:buFont typeface="Arial" panose="020B0604020202020204" pitchFamily="34" charset="0"/>
              <a:buChar char="•"/>
            </a:pPr>
            <a:r>
              <a:rPr lang="en-US" sz="1400" dirty="0">
                <a:solidFill>
                  <a:schemeClr val="tx1"/>
                </a:solidFill>
              </a:rPr>
              <a:t>Do remember that JW’s are real people. Treat them how you would like to be treated.</a:t>
            </a:r>
          </a:p>
          <a:p>
            <a:pPr marL="285750" lvl="0" indent="-285750">
              <a:buFont typeface="Arial" panose="020B0604020202020204" pitchFamily="34" charset="0"/>
              <a:buChar char="•"/>
            </a:pPr>
            <a:r>
              <a:rPr lang="en-US" sz="1400" dirty="0">
                <a:solidFill>
                  <a:schemeClr val="tx1"/>
                </a:solidFill>
              </a:rPr>
              <a:t>Do be courteous and </a:t>
            </a:r>
            <a:r>
              <a:rPr lang="en-US" sz="1400" dirty="0" smtClean="0">
                <a:solidFill>
                  <a:schemeClr val="tx1"/>
                </a:solidFill>
              </a:rPr>
              <a:t>respectful.</a:t>
            </a:r>
            <a:endParaRPr lang="en-US" sz="1400" dirty="0">
              <a:solidFill>
                <a:schemeClr val="tx1"/>
              </a:solidFill>
            </a:endParaRPr>
          </a:p>
          <a:p>
            <a:pPr marL="285750" lvl="0" indent="-285750">
              <a:buFont typeface="Arial" panose="020B0604020202020204" pitchFamily="34" charset="0"/>
              <a:buChar char="•"/>
            </a:pPr>
            <a:r>
              <a:rPr lang="en-US" sz="1400" dirty="0">
                <a:solidFill>
                  <a:schemeClr val="tx1"/>
                </a:solidFill>
              </a:rPr>
              <a:t>Do know the Bible – be prepared to give a brief testimony. Witnesses have no experience with a relational God so they need to hear, first hand, from someone who does</a:t>
            </a:r>
            <a:r>
              <a:rPr lang="en-US" sz="1400" dirty="0" smtClean="0">
                <a:solidFill>
                  <a:schemeClr val="tx1"/>
                </a:solidFill>
              </a:rPr>
              <a:t>. That would be you.</a:t>
            </a:r>
            <a:endParaRPr lang="en-US" sz="1400" dirty="0">
              <a:solidFill>
                <a:schemeClr val="tx1"/>
              </a:solidFill>
            </a:endParaRPr>
          </a:p>
          <a:p>
            <a:pPr marL="285750" lvl="0" indent="-285750">
              <a:buFont typeface="Arial" panose="020B0604020202020204" pitchFamily="34" charset="0"/>
              <a:buChar char="•"/>
            </a:pPr>
            <a:r>
              <a:rPr lang="en-US" sz="1400" dirty="0">
                <a:solidFill>
                  <a:schemeClr val="tx1"/>
                </a:solidFill>
              </a:rPr>
              <a:t>Do ask </a:t>
            </a:r>
            <a:r>
              <a:rPr lang="en-US" sz="1400" dirty="0" smtClean="0">
                <a:solidFill>
                  <a:schemeClr val="tx1"/>
                </a:solidFill>
              </a:rPr>
              <a:t>questions. </a:t>
            </a:r>
            <a:br>
              <a:rPr lang="en-US" sz="1400" dirty="0" smtClean="0">
                <a:solidFill>
                  <a:schemeClr val="tx1"/>
                </a:solidFill>
              </a:rPr>
            </a:br>
            <a:endParaRPr lang="en-US" sz="1400" dirty="0">
              <a:solidFill>
                <a:schemeClr val="tx1"/>
              </a:solidFill>
            </a:endParaRPr>
          </a:p>
          <a:p>
            <a:pPr marL="285750" lvl="0" indent="-285750">
              <a:buFont typeface="Arial" panose="020B0604020202020204" pitchFamily="34" charset="0"/>
              <a:buChar char="•"/>
            </a:pPr>
            <a:r>
              <a:rPr lang="en-US" sz="1400" dirty="0">
                <a:solidFill>
                  <a:schemeClr val="tx1"/>
                </a:solidFill>
              </a:rPr>
              <a:t>Don’t assume the JW’s know their Bible. They know what the magazine says and a few verses, generally speaking. This doesn’t make them stupid. Remember that. They are misguided by false teachers and </a:t>
            </a:r>
            <a:r>
              <a:rPr lang="en-US" sz="1400" dirty="0" smtClean="0">
                <a:solidFill>
                  <a:schemeClr val="tx1"/>
                </a:solidFill>
              </a:rPr>
              <a:t>false prophets. They are </a:t>
            </a:r>
            <a:r>
              <a:rPr lang="en-US" sz="1400" dirty="0">
                <a:solidFill>
                  <a:schemeClr val="tx1"/>
                </a:solidFill>
              </a:rPr>
              <a:t>not morons. </a:t>
            </a:r>
            <a:r>
              <a:rPr lang="en-US" sz="1400" dirty="0" smtClean="0">
                <a:solidFill>
                  <a:schemeClr val="tx1"/>
                </a:solidFill>
              </a:rPr>
              <a:t>Again: </a:t>
            </a:r>
            <a:r>
              <a:rPr lang="en-US" sz="1400" dirty="0">
                <a:solidFill>
                  <a:schemeClr val="tx1"/>
                </a:solidFill>
              </a:rPr>
              <a:t>Treat them how you want to be treated.</a:t>
            </a:r>
          </a:p>
          <a:p>
            <a:pPr marL="285750" lvl="0" indent="-285750">
              <a:buFont typeface="Arial" panose="020B0604020202020204" pitchFamily="34" charset="0"/>
              <a:buChar char="•"/>
            </a:pPr>
            <a:r>
              <a:rPr lang="en-US" sz="1400" dirty="0">
                <a:solidFill>
                  <a:schemeClr val="tx1"/>
                </a:solidFill>
              </a:rPr>
              <a:t>Don’t assume there is only one right way to witness to a Jehovah’s Witness. There is no magic bullet. There is no chain of verses that will instantly turn them to putty in your hands. Be patient and work through the scriptures with them. Remember – </a:t>
            </a:r>
            <a:r>
              <a:rPr lang="en-US" sz="1400" dirty="0" smtClean="0">
                <a:solidFill>
                  <a:schemeClr val="tx1"/>
                </a:solidFill>
              </a:rPr>
              <a:t>the witnesses </a:t>
            </a:r>
            <a:r>
              <a:rPr lang="en-US" sz="1400" dirty="0">
                <a:solidFill>
                  <a:schemeClr val="tx1"/>
                </a:solidFill>
              </a:rPr>
              <a:t>LOVE to study, or are supposed to. Taking in knowledge is one of their keys to salvation. Use that.</a:t>
            </a:r>
          </a:p>
          <a:p>
            <a:pPr marL="285750" lvl="0" indent="-285750">
              <a:buFont typeface="Arial" panose="020B0604020202020204" pitchFamily="34" charset="0"/>
              <a:buChar char="•"/>
            </a:pPr>
            <a:r>
              <a:rPr lang="en-US" sz="1400" dirty="0">
                <a:solidFill>
                  <a:schemeClr val="tx1"/>
                </a:solidFill>
              </a:rPr>
              <a:t>Don’t try to force them into admitting they are wrong. Always two there are, a master and an apprentice. The person you are talking to is either training or being trained by the other witness in the room. Admitting error would be a huge loss of face.</a:t>
            </a:r>
          </a:p>
          <a:p>
            <a:pPr marL="285750" lvl="0" indent="-285750">
              <a:buFont typeface="Arial" panose="020B0604020202020204" pitchFamily="34" charset="0"/>
              <a:buChar char="•"/>
            </a:pPr>
            <a:r>
              <a:rPr lang="en-US" sz="1400" dirty="0">
                <a:solidFill>
                  <a:schemeClr val="tx1"/>
                </a:solidFill>
              </a:rPr>
              <a:t>Most importantly: </a:t>
            </a:r>
            <a:r>
              <a:rPr lang="en-US" sz="1400" dirty="0" smtClean="0">
                <a:solidFill>
                  <a:schemeClr val="tx1"/>
                </a:solidFill>
              </a:rPr>
              <a:t>DON’T </a:t>
            </a:r>
            <a:r>
              <a:rPr lang="en-US" sz="1400" dirty="0">
                <a:solidFill>
                  <a:schemeClr val="tx1"/>
                </a:solidFill>
              </a:rPr>
              <a:t>JUST TURN THEM AWAY! They expect that from people. Don’t fuel the stereotypes they have been taught to expect!</a:t>
            </a:r>
          </a:p>
          <a:p>
            <a:pPr marL="285750" indent="-285750" algn="ctr">
              <a:buFont typeface="Arial" panose="020B0604020202020204" pitchFamily="34" charset="0"/>
              <a:buChar char="•"/>
            </a:pPr>
            <a:endParaRPr lang="en-US" sz="1400" dirty="0">
              <a:solidFill>
                <a:schemeClr val="tx1"/>
              </a:solidFill>
            </a:endParaRPr>
          </a:p>
        </p:txBody>
      </p:sp>
    </p:spTree>
    <p:extLst>
      <p:ext uri="{BB962C8B-B14F-4D97-AF65-F5344CB8AC3E}">
        <p14:creationId xmlns:p14="http://schemas.microsoft.com/office/powerpoint/2010/main" val="118007124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Write </a:t>
            </a:r>
            <a:r>
              <a:rPr lang="en-US" dirty="0"/>
              <a:t>your </a:t>
            </a:r>
            <a:r>
              <a:rPr lang="en-US" dirty="0" smtClean="0"/>
              <a:t>testimony. </a:t>
            </a:r>
            <a:endParaRPr lang="en-US" dirty="0" smtClean="0"/>
          </a:p>
          <a:p>
            <a:pPr lvl="1"/>
            <a:r>
              <a:rPr lang="en-US" dirty="0" smtClean="0"/>
              <a:t>If you still have yours from level one then you just need to review </a:t>
            </a:r>
            <a:r>
              <a:rPr lang="en-US" dirty="0" smtClean="0"/>
              <a:t>your testimony as a refresher. Please bring a printed (or hand written) copy next week.</a:t>
            </a:r>
          </a:p>
          <a:p>
            <a:pPr lvl="1"/>
            <a:r>
              <a:rPr lang="en-US" dirty="0" smtClean="0"/>
              <a:t>If you don’t have it, you need to write one. It </a:t>
            </a:r>
            <a:r>
              <a:rPr lang="en-US" dirty="0"/>
              <a:t>doesn’t have to be extremely in depth, but it should take about two </a:t>
            </a:r>
            <a:r>
              <a:rPr lang="en-US" dirty="0" smtClean="0"/>
              <a:t>or three minutes </a:t>
            </a:r>
            <a:r>
              <a:rPr lang="en-US" dirty="0"/>
              <a:t>to read from start to finish. Be ready to hand it in before you take your quiz next week. There won’t be any time to work on it while you are here. If you need help, there’s a template here: </a:t>
            </a:r>
            <a:r>
              <a:rPr lang="en-US" u="sng" dirty="0">
                <a:hlinkClick r:id="rId2"/>
              </a:rPr>
              <a:t>http://www.cru.org/train-and-grow/how-to-tell-your-story-worksheet.html</a:t>
            </a:r>
            <a:endParaRPr lang="en-US" dirty="0"/>
          </a:p>
          <a:p>
            <a:r>
              <a:rPr lang="en-US" dirty="0" smtClean="0"/>
              <a:t>Study your notes from </a:t>
            </a:r>
            <a:r>
              <a:rPr lang="en-US" dirty="0" smtClean="0"/>
              <a:t>tonight and complete pages 34-44 in your participant guide. </a:t>
            </a:r>
            <a:r>
              <a:rPr lang="en-US" dirty="0" smtClean="0"/>
              <a:t>Next week’s test will make you think. Consider yourselves warned.</a:t>
            </a:r>
          </a:p>
          <a:p>
            <a:r>
              <a:rPr lang="en-US" dirty="0" smtClean="0"/>
              <a:t>Memorize your verse and do your journals.</a:t>
            </a:r>
            <a:endParaRPr lang="en-US" dirty="0"/>
          </a:p>
        </p:txBody>
      </p:sp>
      <p:sp>
        <p:nvSpPr>
          <p:cNvPr id="3" name="Title 2"/>
          <p:cNvSpPr>
            <a:spLocks noGrp="1"/>
          </p:cNvSpPr>
          <p:nvPr>
            <p:ph type="title"/>
          </p:nvPr>
        </p:nvSpPr>
        <p:spPr/>
        <p:txBody>
          <a:bodyPr/>
          <a:lstStyle/>
          <a:p>
            <a:r>
              <a:rPr lang="en-US" dirty="0">
                <a:effectLst>
                  <a:outerShdw blurRad="38100" dist="38100" dir="2700000" algn="tl">
                    <a:srgbClr val="000000">
                      <a:alpha val="43137"/>
                    </a:srgbClr>
                  </a:outerShdw>
                </a:effectLst>
              </a:rPr>
              <a:t>Homework for next week</a:t>
            </a:r>
            <a:r>
              <a:rPr lang="en-US" dirty="0" smtClean="0">
                <a:effectLst>
                  <a:outerShdw blurRad="38100" dist="38100" dir="2700000" algn="tl">
                    <a:srgbClr val="000000">
                      <a:alpha val="43137"/>
                    </a:srgbClr>
                  </a:outerShdw>
                </a:effectLst>
              </a:rPr>
              <a:t>:</a:t>
            </a:r>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43624397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rPr>
              <a:t>William Miller (1782-1849)</a:t>
            </a:r>
            <a:endParaRPr lang="en-US" dirty="0">
              <a:effectLst>
                <a:outerShdw blurRad="38100" dist="38100" dir="2700000" algn="tl">
                  <a:srgbClr val="000000">
                    <a:alpha val="43137"/>
                  </a:srgbClr>
                </a:outerShdw>
              </a:effectLst>
            </a:endParaRPr>
          </a:p>
        </p:txBody>
      </p:sp>
      <p:pic>
        <p:nvPicPr>
          <p:cNvPr id="2050" name="Picture 2" descr="http://upload.wikimedia.org/wikipedia/commons/9/94/William_Mill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2362200"/>
            <a:ext cx="2371725" cy="34671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838200" y="2667000"/>
            <a:ext cx="4454040" cy="2585323"/>
          </a:xfrm>
          <a:prstGeom prst="rect">
            <a:avLst/>
          </a:prstGeom>
          <a:noFill/>
        </p:spPr>
        <p:txBody>
          <a:bodyPr wrap="none" rtlCol="0">
            <a:spAutoFit/>
          </a:bodyPr>
          <a:lstStyle/>
          <a:p>
            <a:r>
              <a:rPr lang="en-US" dirty="0" smtClean="0"/>
              <a:t>Concluded through a series of lengthy</a:t>
            </a:r>
          </a:p>
          <a:p>
            <a:r>
              <a:rPr lang="en-US" dirty="0"/>
              <a:t>a</a:t>
            </a:r>
            <a:r>
              <a:rPr lang="en-US" dirty="0" smtClean="0"/>
              <a:t>nd complex calculations that Christ</a:t>
            </a:r>
          </a:p>
          <a:p>
            <a:r>
              <a:rPr lang="en-US" dirty="0"/>
              <a:t>w</a:t>
            </a:r>
            <a:r>
              <a:rPr lang="en-US" dirty="0" smtClean="0"/>
              <a:t>ould return in 1843.</a:t>
            </a:r>
          </a:p>
          <a:p>
            <a:endParaRPr lang="en-US" dirty="0"/>
          </a:p>
          <a:p>
            <a:r>
              <a:rPr lang="en-US" dirty="0" smtClean="0"/>
              <a:t>Wait… no… I meant October of 1844.</a:t>
            </a:r>
          </a:p>
          <a:p>
            <a:endParaRPr lang="en-US" dirty="0"/>
          </a:p>
          <a:p>
            <a:r>
              <a:rPr lang="en-US" dirty="0" smtClean="0"/>
              <a:t>That didn’t happen either? Sorry. I’m done. </a:t>
            </a:r>
          </a:p>
          <a:p>
            <a:r>
              <a:rPr lang="en-US" dirty="0" smtClean="0"/>
              <a:t>Setting dates for Christ’s second coming is</a:t>
            </a:r>
          </a:p>
          <a:p>
            <a:r>
              <a:rPr lang="en-US" dirty="0" smtClean="0"/>
              <a:t>wrong. I repent.</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81600" y="1814384"/>
            <a:ext cx="3657600" cy="473659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19290486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par>
                                <p:cTn id="8" presetID="22" presetClass="entr" presetSubtype="8"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left)">
                                      <p:cBhvr>
                                        <p:cTn id="10" dur="500"/>
                                        <p:tgtEl>
                                          <p:spTgt spid="3">
                                            <p:txEl>
                                              <p:pRg st="1" end="1"/>
                                            </p:txEl>
                                          </p:spTgt>
                                        </p:tgtEl>
                                      </p:cBhvr>
                                    </p:animEffect>
                                  </p:childTnLst>
                                </p:cTn>
                              </p:par>
                              <p:par>
                                <p:cTn id="11" presetID="22" presetClass="entr" presetSubtype="8"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left)">
                                      <p:cBhvr>
                                        <p:cTn id="13" dur="500"/>
                                        <p:tgtEl>
                                          <p:spTgt spid="3">
                                            <p:txEl>
                                              <p:pRg st="2" end="2"/>
                                            </p:txEl>
                                          </p:spTgt>
                                        </p:tgtEl>
                                      </p:cBhvr>
                                    </p:animEffect>
                                  </p:childTnLst>
                                </p:cTn>
                              </p:par>
                              <p:par>
                                <p:cTn id="14" presetID="1"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nodeType="clickEffect">
                                  <p:stCondLst>
                                    <p:cond delay="0"/>
                                  </p:stCondLst>
                                  <p:childTnLst>
                                    <p:set>
                                      <p:cBhvr>
                                        <p:cTn id="19" dur="1" fill="hold">
                                          <p:stCondLst>
                                            <p:cond delay="0"/>
                                          </p:stCondLst>
                                        </p:cTn>
                                        <p:tgtEl>
                                          <p:spTgt spid="4"/>
                                        </p:tgtEl>
                                        <p:attrNameLst>
                                          <p:attrName>style.visibility</p:attrName>
                                        </p:attrNameLst>
                                      </p:cBhvr>
                                      <p:to>
                                        <p:strVal val="hidden"/>
                                      </p:to>
                                    </p:set>
                                  </p:childTnLst>
                                </p:cTn>
                              </p:par>
                              <p:par>
                                <p:cTn id="20" presetID="26" presetClass="entr" presetSubtype="0" fill="hold"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down)">
                                      <p:cBhvr>
                                        <p:cTn id="22" dur="580">
                                          <p:stCondLst>
                                            <p:cond delay="0"/>
                                          </p:stCondLst>
                                        </p:cTn>
                                        <p:tgtEl>
                                          <p:spTgt spid="3">
                                            <p:txEl>
                                              <p:pRg st="4" end="4"/>
                                            </p:txEl>
                                          </p:spTgt>
                                        </p:tgtEl>
                                      </p:cBhvr>
                                    </p:animEffect>
                                    <p:anim calcmode="lin" valueType="num">
                                      <p:cBhvr>
                                        <p:cTn id="23"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28" dur="26">
                                          <p:stCondLst>
                                            <p:cond delay="650"/>
                                          </p:stCondLst>
                                        </p:cTn>
                                        <p:tgtEl>
                                          <p:spTgt spid="3">
                                            <p:txEl>
                                              <p:pRg st="4" end="4"/>
                                            </p:txEl>
                                          </p:spTgt>
                                        </p:tgtEl>
                                      </p:cBhvr>
                                      <p:to x="100000" y="60000"/>
                                    </p:animScale>
                                    <p:animScale>
                                      <p:cBhvr>
                                        <p:cTn id="29" dur="166" decel="50000">
                                          <p:stCondLst>
                                            <p:cond delay="676"/>
                                          </p:stCondLst>
                                        </p:cTn>
                                        <p:tgtEl>
                                          <p:spTgt spid="3">
                                            <p:txEl>
                                              <p:pRg st="4" end="4"/>
                                            </p:txEl>
                                          </p:spTgt>
                                        </p:tgtEl>
                                      </p:cBhvr>
                                      <p:to x="100000" y="100000"/>
                                    </p:animScale>
                                    <p:animScale>
                                      <p:cBhvr>
                                        <p:cTn id="30" dur="26">
                                          <p:stCondLst>
                                            <p:cond delay="1312"/>
                                          </p:stCondLst>
                                        </p:cTn>
                                        <p:tgtEl>
                                          <p:spTgt spid="3">
                                            <p:txEl>
                                              <p:pRg st="4" end="4"/>
                                            </p:txEl>
                                          </p:spTgt>
                                        </p:tgtEl>
                                      </p:cBhvr>
                                      <p:to x="100000" y="80000"/>
                                    </p:animScale>
                                    <p:animScale>
                                      <p:cBhvr>
                                        <p:cTn id="31" dur="166" decel="50000">
                                          <p:stCondLst>
                                            <p:cond delay="1338"/>
                                          </p:stCondLst>
                                        </p:cTn>
                                        <p:tgtEl>
                                          <p:spTgt spid="3">
                                            <p:txEl>
                                              <p:pRg st="4" end="4"/>
                                            </p:txEl>
                                          </p:spTgt>
                                        </p:tgtEl>
                                      </p:cBhvr>
                                      <p:to x="100000" y="100000"/>
                                    </p:animScale>
                                    <p:animScale>
                                      <p:cBhvr>
                                        <p:cTn id="32" dur="26">
                                          <p:stCondLst>
                                            <p:cond delay="1642"/>
                                          </p:stCondLst>
                                        </p:cTn>
                                        <p:tgtEl>
                                          <p:spTgt spid="3">
                                            <p:txEl>
                                              <p:pRg st="4" end="4"/>
                                            </p:txEl>
                                          </p:spTgt>
                                        </p:tgtEl>
                                      </p:cBhvr>
                                      <p:to x="100000" y="90000"/>
                                    </p:animScale>
                                    <p:animScale>
                                      <p:cBhvr>
                                        <p:cTn id="33" dur="166" decel="50000">
                                          <p:stCondLst>
                                            <p:cond delay="1668"/>
                                          </p:stCondLst>
                                        </p:cTn>
                                        <p:tgtEl>
                                          <p:spTgt spid="3">
                                            <p:txEl>
                                              <p:pRg st="4" end="4"/>
                                            </p:txEl>
                                          </p:spTgt>
                                        </p:tgtEl>
                                      </p:cBhvr>
                                      <p:to x="100000" y="100000"/>
                                    </p:animScale>
                                    <p:animScale>
                                      <p:cBhvr>
                                        <p:cTn id="34" dur="26">
                                          <p:stCondLst>
                                            <p:cond delay="1808"/>
                                          </p:stCondLst>
                                        </p:cTn>
                                        <p:tgtEl>
                                          <p:spTgt spid="3">
                                            <p:txEl>
                                              <p:pRg st="4" end="4"/>
                                            </p:txEl>
                                          </p:spTgt>
                                        </p:tgtEl>
                                      </p:cBhvr>
                                      <p:to x="100000" y="95000"/>
                                    </p:animScale>
                                    <p:animScale>
                                      <p:cBhvr>
                                        <p:cTn id="35" dur="166" decel="50000">
                                          <p:stCondLst>
                                            <p:cond delay="1834"/>
                                          </p:stCondLst>
                                        </p:cTn>
                                        <p:tgtEl>
                                          <p:spTgt spid="3">
                                            <p:txEl>
                                              <p:pRg st="4" end="4"/>
                                            </p:txEl>
                                          </p:spTgt>
                                        </p:tgtEl>
                                      </p:cBhvr>
                                      <p:to x="100000" y="100000"/>
                                    </p:animScale>
                                  </p:childTnLst>
                                </p:cTn>
                              </p:par>
                            </p:childTnLst>
                          </p:cTn>
                        </p:par>
                      </p:childTnLst>
                    </p:cTn>
                  </p:par>
                  <p:par>
                    <p:cTn id="36" fill="hold">
                      <p:stCondLst>
                        <p:cond delay="indefinite"/>
                      </p:stCondLst>
                      <p:childTnLst>
                        <p:par>
                          <p:cTn id="37" fill="hold">
                            <p:stCondLst>
                              <p:cond delay="0"/>
                            </p:stCondLst>
                            <p:childTnLst>
                              <p:par>
                                <p:cTn id="38" presetID="47" presetClass="entr" presetSubtype="0" fill="hold" nodeType="click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Effect transition="in" filter="fade">
                                      <p:cBhvr>
                                        <p:cTn id="40" dur="1000"/>
                                        <p:tgtEl>
                                          <p:spTgt spid="3">
                                            <p:txEl>
                                              <p:pRg st="6" end="6"/>
                                            </p:txEl>
                                          </p:spTgt>
                                        </p:tgtEl>
                                      </p:cBhvr>
                                    </p:animEffect>
                                    <p:anim calcmode="lin" valueType="num">
                                      <p:cBhvr>
                                        <p:cTn id="41"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0"/>
                                  </p:stCondLst>
                                  <p:childTnLst>
                                    <p:set>
                                      <p:cBhvr>
                                        <p:cTn id="44" dur="1" fill="hold">
                                          <p:stCondLst>
                                            <p:cond delay="0"/>
                                          </p:stCondLst>
                                        </p:cTn>
                                        <p:tgtEl>
                                          <p:spTgt spid="3">
                                            <p:txEl>
                                              <p:pRg st="7" end="7"/>
                                            </p:txEl>
                                          </p:spTgt>
                                        </p:tgtEl>
                                        <p:attrNameLst>
                                          <p:attrName>style.visibility</p:attrName>
                                        </p:attrNameLst>
                                      </p:cBhvr>
                                      <p:to>
                                        <p:strVal val="visible"/>
                                      </p:to>
                                    </p:set>
                                    <p:animEffect transition="in" filter="fade">
                                      <p:cBhvr>
                                        <p:cTn id="45" dur="1000"/>
                                        <p:tgtEl>
                                          <p:spTgt spid="3">
                                            <p:txEl>
                                              <p:pRg st="7" end="7"/>
                                            </p:txEl>
                                          </p:spTgt>
                                        </p:tgtEl>
                                      </p:cBhvr>
                                    </p:animEffect>
                                    <p:anim calcmode="lin" valueType="num">
                                      <p:cBhvr>
                                        <p:cTn id="46"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7"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0"/>
                                  </p:stCondLst>
                                  <p:childTnLst>
                                    <p:set>
                                      <p:cBhvr>
                                        <p:cTn id="49" dur="1" fill="hold">
                                          <p:stCondLst>
                                            <p:cond delay="0"/>
                                          </p:stCondLst>
                                        </p:cTn>
                                        <p:tgtEl>
                                          <p:spTgt spid="3">
                                            <p:txEl>
                                              <p:pRg st="8" end="8"/>
                                            </p:txEl>
                                          </p:spTgt>
                                        </p:tgtEl>
                                        <p:attrNameLst>
                                          <p:attrName>style.visibility</p:attrName>
                                        </p:attrNameLst>
                                      </p:cBhvr>
                                      <p:to>
                                        <p:strVal val="visible"/>
                                      </p:to>
                                    </p:set>
                                    <p:animEffect transition="in" filter="fade">
                                      <p:cBhvr>
                                        <p:cTn id="50" dur="1000"/>
                                        <p:tgtEl>
                                          <p:spTgt spid="3">
                                            <p:txEl>
                                              <p:pRg st="8" end="8"/>
                                            </p:txEl>
                                          </p:spTgt>
                                        </p:tgtEl>
                                      </p:cBhvr>
                                    </p:animEffect>
                                    <p:anim calcmode="lin" valueType="num">
                                      <p:cBhvr>
                                        <p:cTn id="51"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2"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effectLst>
                  <a:outerShdw blurRad="38100" dist="38100" dir="2700000" algn="tl">
                    <a:srgbClr val="000000">
                      <a:alpha val="43137"/>
                    </a:srgbClr>
                  </a:outerShdw>
                </a:effectLst>
              </a:rPr>
              <a:t>Ellen G. White &amp; James Springer White</a:t>
            </a:r>
            <a:endParaRPr lang="en-US" dirty="0">
              <a:effectLst>
                <a:outerShdw blurRad="38100" dist="38100" dir="2700000" algn="tl">
                  <a:srgbClr val="000000">
                    <a:alpha val="43137"/>
                  </a:srgbClr>
                </a:outerShdw>
              </a:effectLst>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12070" y="1981200"/>
            <a:ext cx="2794000" cy="438150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5" name="TextBox 4"/>
          <p:cNvSpPr txBox="1"/>
          <p:nvPr/>
        </p:nvSpPr>
        <p:spPr>
          <a:xfrm>
            <a:off x="685800" y="2504302"/>
            <a:ext cx="2384948" cy="2585323"/>
          </a:xfrm>
          <a:prstGeom prst="rect">
            <a:avLst/>
          </a:prstGeom>
          <a:noFill/>
        </p:spPr>
        <p:txBody>
          <a:bodyPr wrap="none" rtlCol="0">
            <a:spAutoFit/>
          </a:bodyPr>
          <a:lstStyle/>
          <a:p>
            <a:r>
              <a:rPr lang="en-US" dirty="0" smtClean="0"/>
              <a:t>Founded Seventh Day </a:t>
            </a:r>
          </a:p>
          <a:p>
            <a:r>
              <a:rPr lang="en-US" dirty="0" smtClean="0"/>
              <a:t>Adventism, one of </a:t>
            </a:r>
            <a:br>
              <a:rPr lang="en-US" dirty="0" smtClean="0"/>
            </a:br>
            <a:r>
              <a:rPr lang="en-US" dirty="0" smtClean="0"/>
              <a:t>several Adventist </a:t>
            </a:r>
            <a:br>
              <a:rPr lang="en-US" dirty="0" smtClean="0"/>
            </a:br>
            <a:r>
              <a:rPr lang="en-US" dirty="0" smtClean="0"/>
              <a:t>splinter groups.</a:t>
            </a:r>
          </a:p>
          <a:p>
            <a:endParaRPr lang="en-US" dirty="0"/>
          </a:p>
          <a:p>
            <a:r>
              <a:rPr lang="en-US" dirty="0" smtClean="0"/>
              <a:t>With others, took over</a:t>
            </a:r>
          </a:p>
          <a:p>
            <a:r>
              <a:rPr lang="en-US" dirty="0" smtClean="0"/>
              <a:t>When William Miller</a:t>
            </a:r>
          </a:p>
          <a:p>
            <a:r>
              <a:rPr lang="en-US" dirty="0"/>
              <a:t>r</a:t>
            </a:r>
            <a:r>
              <a:rPr lang="en-US" dirty="0" smtClean="0"/>
              <a:t>epented and walked </a:t>
            </a:r>
          </a:p>
          <a:p>
            <a:r>
              <a:rPr lang="en-US" dirty="0" smtClean="0"/>
              <a:t>away from Adventism.</a:t>
            </a:r>
          </a:p>
        </p:txBody>
      </p:sp>
      <p:sp>
        <p:nvSpPr>
          <p:cNvPr id="6" name="TextBox 5"/>
          <p:cNvSpPr txBox="1"/>
          <p:nvPr/>
        </p:nvSpPr>
        <p:spPr>
          <a:xfrm>
            <a:off x="6172200" y="2512540"/>
            <a:ext cx="2828210" cy="1877437"/>
          </a:xfrm>
          <a:prstGeom prst="rect">
            <a:avLst/>
          </a:prstGeom>
          <a:noFill/>
        </p:spPr>
        <p:txBody>
          <a:bodyPr wrap="none" rtlCol="0">
            <a:spAutoFit/>
          </a:bodyPr>
          <a:lstStyle/>
          <a:p>
            <a:r>
              <a:rPr lang="en-US" dirty="0" smtClean="0"/>
              <a:t>Arianism:</a:t>
            </a:r>
          </a:p>
          <a:p>
            <a:endParaRPr lang="en-US" dirty="0"/>
          </a:p>
          <a:p>
            <a:pPr marL="285750" indent="-285750">
              <a:buFont typeface="Arial" panose="020B0604020202020204" pitchFamily="34" charset="0"/>
              <a:buChar char="•"/>
            </a:pPr>
            <a:r>
              <a:rPr lang="en-US" sz="1600" dirty="0" smtClean="0"/>
              <a:t>Denies the deity of Christ</a:t>
            </a:r>
          </a:p>
          <a:p>
            <a:pPr marL="285750" indent="-285750">
              <a:buFont typeface="Arial" panose="020B0604020202020204" pitchFamily="34" charset="0"/>
              <a:buChar char="•"/>
            </a:pPr>
            <a:r>
              <a:rPr lang="en-US" sz="1600" dirty="0" smtClean="0"/>
              <a:t>Denies the existence </a:t>
            </a:r>
            <a:br>
              <a:rPr lang="en-US" sz="1600" dirty="0" smtClean="0"/>
            </a:br>
            <a:r>
              <a:rPr lang="en-US" sz="1600" dirty="0" smtClean="0"/>
              <a:t>of the soul</a:t>
            </a:r>
            <a:endParaRPr lang="en-US" sz="1600" dirty="0"/>
          </a:p>
          <a:p>
            <a:pPr marL="285750" indent="-285750">
              <a:buFont typeface="Arial" panose="020B0604020202020204" pitchFamily="34" charset="0"/>
              <a:buChar char="•"/>
            </a:pPr>
            <a:r>
              <a:rPr lang="en-US" sz="1600" dirty="0" smtClean="0"/>
              <a:t>Is prone to date-setting for </a:t>
            </a:r>
            <a:br>
              <a:rPr lang="en-US" sz="1600" dirty="0" smtClean="0"/>
            </a:br>
            <a:r>
              <a:rPr lang="en-US" sz="1600" dirty="0" smtClean="0"/>
              <a:t>prophetic fulfillments</a:t>
            </a:r>
            <a:endParaRPr lang="en-US" sz="1600" dirty="0"/>
          </a:p>
        </p:txBody>
      </p:sp>
    </p:spTree>
    <p:extLst>
      <p:ext uri="{BB962C8B-B14F-4D97-AF65-F5344CB8AC3E}">
        <p14:creationId xmlns:p14="http://schemas.microsoft.com/office/powerpoint/2010/main" val="215899432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arn(inVertical)">
                                      <p:cBhvr>
                                        <p:cTn id="7" dur="500"/>
                                        <p:tgtEl>
                                          <p:spTgt spid="6">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6">
                                            <p:txEl>
                                              <p:pRg st="2" end="2"/>
                                            </p:txEl>
                                          </p:spTgt>
                                        </p:tgtEl>
                                        <p:attrNameLst>
                                          <p:attrName>style.visibility</p:attrName>
                                        </p:attrNameLst>
                                      </p:cBhvr>
                                      <p:to>
                                        <p:strVal val="visible"/>
                                      </p:to>
                                    </p:set>
                                    <p:animEffect transition="in" filter="barn(inVertical)">
                                      <p:cBhvr>
                                        <p:cTn id="10" dur="500"/>
                                        <p:tgtEl>
                                          <p:spTgt spid="6">
                                            <p:txEl>
                                              <p:pRg st="2" end="2"/>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animEffect transition="in" filter="barn(inVertical)">
                                      <p:cBhvr>
                                        <p:cTn id="13" dur="500"/>
                                        <p:tgtEl>
                                          <p:spTgt spid="6">
                                            <p:txEl>
                                              <p:pRg st="3" end="3"/>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6">
                                            <p:txEl>
                                              <p:pRg st="4" end="4"/>
                                            </p:txEl>
                                          </p:spTgt>
                                        </p:tgtEl>
                                        <p:attrNameLst>
                                          <p:attrName>style.visibility</p:attrName>
                                        </p:attrNameLst>
                                      </p:cBhvr>
                                      <p:to>
                                        <p:strVal val="visible"/>
                                      </p:to>
                                    </p:set>
                                    <p:animEffect transition="in" filter="barn(inVertical)">
                                      <p:cBhvr>
                                        <p:cTn id="16"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effectLst>
                  <a:outerShdw blurRad="38100" dist="38100" dir="2700000" algn="tl">
                    <a:srgbClr val="000000">
                      <a:alpha val="43137"/>
                    </a:srgbClr>
                  </a:outerShdw>
                </a:effectLst>
              </a:rPr>
              <a:t>Judge Joseph Rutherford (1869-1942)</a:t>
            </a:r>
            <a:endParaRPr lang="en-US" dirty="0">
              <a:effectLst>
                <a:outerShdw blurRad="38100" dist="38100" dir="2700000" algn="tl">
                  <a:srgbClr val="000000">
                    <a:alpha val="43137"/>
                  </a:srgbClr>
                </a:outerShdw>
              </a:effectLst>
            </a:endParaRPr>
          </a:p>
        </p:txBody>
      </p:sp>
      <p:pic>
        <p:nvPicPr>
          <p:cNvPr id="3074" name="Picture 2" descr="J.F. Rutherfor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905000"/>
            <a:ext cx="2914650" cy="43910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3076" name="Picture 4" descr="https://upload.wikimedia.org/wikipedia/commons/f/f9/Mnlwn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4191000"/>
            <a:ext cx="1768948" cy="24384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191000" y="1828800"/>
            <a:ext cx="4828309" cy="4801314"/>
          </a:xfrm>
          <a:prstGeom prst="rect">
            <a:avLst/>
          </a:prstGeom>
          <a:noFill/>
        </p:spPr>
        <p:txBody>
          <a:bodyPr wrap="none" rtlCol="0">
            <a:spAutoFit/>
          </a:bodyPr>
          <a:lstStyle/>
          <a:p>
            <a:r>
              <a:rPr lang="en-US" dirty="0" smtClean="0"/>
              <a:t>Successor to Charles </a:t>
            </a:r>
            <a:r>
              <a:rPr lang="en-US" dirty="0" err="1" smtClean="0"/>
              <a:t>Taze</a:t>
            </a:r>
            <a:r>
              <a:rPr lang="en-US" dirty="0" smtClean="0"/>
              <a:t> Russell</a:t>
            </a:r>
          </a:p>
          <a:p>
            <a:endParaRPr lang="en-US" dirty="0"/>
          </a:p>
          <a:p>
            <a:r>
              <a:rPr lang="en-US" dirty="0"/>
              <a:t>Use of extra-biblical resources, including the</a:t>
            </a:r>
          </a:p>
          <a:p>
            <a:r>
              <a:rPr lang="en-US" dirty="0"/>
              <a:t>length of passages of the great pyramid</a:t>
            </a:r>
          </a:p>
          <a:p>
            <a:endParaRPr lang="en-US" dirty="0" smtClean="0"/>
          </a:p>
          <a:p>
            <a:r>
              <a:rPr lang="en-US" dirty="0" smtClean="0"/>
              <a:t>Christ will return in 1914. </a:t>
            </a:r>
            <a:endParaRPr lang="en-US" dirty="0"/>
          </a:p>
          <a:p>
            <a:r>
              <a:rPr lang="en-US" dirty="0" smtClean="0"/>
              <a:t>Okay, fine… 1914 was his invisible return, but</a:t>
            </a:r>
          </a:p>
          <a:p>
            <a:r>
              <a:rPr lang="en-US" dirty="0"/>
              <a:t>h</a:t>
            </a:r>
            <a:r>
              <a:rPr lang="en-US" dirty="0" smtClean="0"/>
              <a:t>e’s coming in 1915 for sure. </a:t>
            </a:r>
          </a:p>
          <a:p>
            <a:r>
              <a:rPr lang="en-US" dirty="0" smtClean="0"/>
              <a:t>Hey! Where’s Jesus? Maybe it’ll be 1918? </a:t>
            </a:r>
          </a:p>
          <a:p>
            <a:r>
              <a:rPr lang="en-US" dirty="0" smtClean="0"/>
              <a:t>Well crud. Maybe I should write a book instead.</a:t>
            </a:r>
          </a:p>
          <a:p>
            <a:endParaRPr lang="en-US" dirty="0"/>
          </a:p>
          <a:p>
            <a:r>
              <a:rPr lang="en-US" dirty="0"/>
              <a:t>‘Millions Now Living Will Never Die</a:t>
            </a:r>
            <a:r>
              <a:rPr lang="en-US" dirty="0" smtClean="0"/>
              <a:t>!’ (1920)</a:t>
            </a:r>
          </a:p>
          <a:p>
            <a:endParaRPr lang="en-US" dirty="0"/>
          </a:p>
          <a:p>
            <a:r>
              <a:rPr lang="en-US" dirty="0" smtClean="0"/>
              <a:t>The old testament prophets will be bodily</a:t>
            </a:r>
          </a:p>
          <a:p>
            <a:r>
              <a:rPr lang="en-US" dirty="0"/>
              <a:t>r</a:t>
            </a:r>
            <a:r>
              <a:rPr lang="en-US" dirty="0" smtClean="0"/>
              <a:t>esurrected in 1925</a:t>
            </a:r>
          </a:p>
          <a:p>
            <a:endParaRPr lang="en-US" dirty="0"/>
          </a:p>
          <a:p>
            <a:r>
              <a:rPr lang="en-US" dirty="0" smtClean="0"/>
              <a:t>Beth </a:t>
            </a:r>
            <a:r>
              <a:rPr lang="en-US" dirty="0" err="1" smtClean="0"/>
              <a:t>Sarim</a:t>
            </a:r>
            <a:r>
              <a:rPr lang="en-US" dirty="0" smtClean="0"/>
              <a:t> (House of Princes)</a:t>
            </a:r>
            <a:endParaRPr lang="en-US" dirty="0"/>
          </a:p>
        </p:txBody>
      </p:sp>
      <p:pic>
        <p:nvPicPr>
          <p:cNvPr id="3078" name="Picture 6" descr="http://www.greatbuildings.com/gbc/images/cid_2153958.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1394" b="7953"/>
          <a:stretch/>
        </p:blipFill>
        <p:spPr bwMode="auto">
          <a:xfrm>
            <a:off x="1048933" y="4848226"/>
            <a:ext cx="2340781" cy="144780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pic>
        <p:nvPicPr>
          <p:cNvPr id="3080" name="Picture 8" descr="https://orthocath.files.wordpress.com/2011/02/beth-sarim-3.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3244" y="4100513"/>
            <a:ext cx="4094104" cy="25908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064953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1" presetClass="entr" presetSubtype="1" fill="hold" nodeType="afterEffect">
                                  <p:stCondLst>
                                    <p:cond delay="500"/>
                                  </p:stCondLst>
                                  <p:childTnLst>
                                    <p:set>
                                      <p:cBhvr>
                                        <p:cTn id="15" dur="1" fill="hold">
                                          <p:stCondLst>
                                            <p:cond delay="0"/>
                                          </p:stCondLst>
                                        </p:cTn>
                                        <p:tgtEl>
                                          <p:spTgt spid="3078"/>
                                        </p:tgtEl>
                                        <p:attrNameLst>
                                          <p:attrName>style.visibility</p:attrName>
                                        </p:attrNameLst>
                                      </p:cBhvr>
                                      <p:to>
                                        <p:strVal val="visible"/>
                                      </p:to>
                                    </p:set>
                                    <p:animEffect transition="in" filter="wheel(1)">
                                      <p:cBhvr>
                                        <p:cTn id="16" dur="2000"/>
                                        <p:tgtEl>
                                          <p:spTgt spid="3078"/>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xit" presetSubtype="0" fill="hold" nodeType="clickEffect">
                                  <p:stCondLst>
                                    <p:cond delay="0"/>
                                  </p:stCondLst>
                                  <p:childTnLst>
                                    <p:anim calcmode="lin" valueType="num">
                                      <p:cBhvr>
                                        <p:cTn id="20" dur="1000"/>
                                        <p:tgtEl>
                                          <p:spTgt spid="3078"/>
                                        </p:tgtEl>
                                        <p:attrNameLst>
                                          <p:attrName>ppt_w</p:attrName>
                                        </p:attrNameLst>
                                      </p:cBhvr>
                                      <p:tavLst>
                                        <p:tav tm="0">
                                          <p:val>
                                            <p:strVal val="ppt_w"/>
                                          </p:val>
                                        </p:tav>
                                        <p:tav tm="100000">
                                          <p:val>
                                            <p:fltVal val="0"/>
                                          </p:val>
                                        </p:tav>
                                      </p:tavLst>
                                    </p:anim>
                                    <p:anim calcmode="lin" valueType="num">
                                      <p:cBhvr>
                                        <p:cTn id="21" dur="1000"/>
                                        <p:tgtEl>
                                          <p:spTgt spid="3078"/>
                                        </p:tgtEl>
                                        <p:attrNameLst>
                                          <p:attrName>ppt_h</p:attrName>
                                        </p:attrNameLst>
                                      </p:cBhvr>
                                      <p:tavLst>
                                        <p:tav tm="0">
                                          <p:val>
                                            <p:strVal val="ppt_h"/>
                                          </p:val>
                                        </p:tav>
                                        <p:tav tm="100000">
                                          <p:val>
                                            <p:fltVal val="0"/>
                                          </p:val>
                                        </p:tav>
                                      </p:tavLst>
                                    </p:anim>
                                    <p:anim calcmode="lin" valueType="num">
                                      <p:cBhvr>
                                        <p:cTn id="22" dur="1000"/>
                                        <p:tgtEl>
                                          <p:spTgt spid="3078"/>
                                        </p:tgtEl>
                                        <p:attrNameLst>
                                          <p:attrName>style.rotation</p:attrName>
                                        </p:attrNameLst>
                                      </p:cBhvr>
                                      <p:tavLst>
                                        <p:tav tm="0">
                                          <p:val>
                                            <p:fltVal val="0"/>
                                          </p:val>
                                        </p:tav>
                                        <p:tav tm="100000">
                                          <p:val>
                                            <p:fltVal val="90"/>
                                          </p:val>
                                        </p:tav>
                                      </p:tavLst>
                                    </p:anim>
                                    <p:animEffect transition="out" filter="fade">
                                      <p:cBhvr>
                                        <p:cTn id="23" dur="1000"/>
                                        <p:tgtEl>
                                          <p:spTgt spid="3078"/>
                                        </p:tgtEl>
                                      </p:cBhvr>
                                    </p:animEffect>
                                    <p:set>
                                      <p:cBhvr>
                                        <p:cTn id="24" dur="1" fill="hold">
                                          <p:stCondLst>
                                            <p:cond delay="999"/>
                                          </p:stCondLst>
                                        </p:cTn>
                                        <p:tgtEl>
                                          <p:spTgt spid="3078"/>
                                        </p:tgtEl>
                                        <p:attrNameLst>
                                          <p:attrName>style.visibility</p:attrName>
                                        </p:attrNameLst>
                                      </p:cBhvr>
                                      <p:to>
                                        <p:strVal val="hidden"/>
                                      </p:to>
                                    </p:set>
                                  </p:childTnLst>
                                </p:cTn>
                              </p:par>
                            </p:childTnLst>
                          </p:cTn>
                        </p:par>
                        <p:par>
                          <p:cTn id="25" fill="hold">
                            <p:stCondLst>
                              <p:cond delay="1000"/>
                            </p:stCondLst>
                            <p:childTnLst>
                              <p:par>
                                <p:cTn id="26" presetID="2" presetClass="entr" presetSubtype="2" fill="hold" nodeType="afterEffect">
                                  <p:stCondLst>
                                    <p:cond delay="500"/>
                                  </p:stCondLst>
                                  <p:childTnLst>
                                    <p:set>
                                      <p:cBhvr>
                                        <p:cTn id="27" dur="1" fill="hold">
                                          <p:stCondLst>
                                            <p:cond delay="0"/>
                                          </p:stCondLst>
                                        </p:cTn>
                                        <p:tgtEl>
                                          <p:spTgt spid="3">
                                            <p:txEl>
                                              <p:pRg st="5" end="5"/>
                                            </p:txEl>
                                          </p:spTgt>
                                        </p:tgtEl>
                                        <p:attrNameLst>
                                          <p:attrName>style.visibility</p:attrName>
                                        </p:attrNameLst>
                                      </p:cBhvr>
                                      <p:to>
                                        <p:strVal val="visible"/>
                                      </p:to>
                                    </p:set>
                                    <p:anim calcmode="lin" valueType="num">
                                      <p:cBhvr additive="base">
                                        <p:cTn id="28" dur="5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2" fill="hold" nodeType="clickEffect">
                                  <p:stCondLst>
                                    <p:cond delay="0"/>
                                  </p:stCondLst>
                                  <p:childTnLst>
                                    <p:set>
                                      <p:cBhvr>
                                        <p:cTn id="33" dur="1" fill="hold">
                                          <p:stCondLst>
                                            <p:cond delay="0"/>
                                          </p:stCondLst>
                                        </p:cTn>
                                        <p:tgtEl>
                                          <p:spTgt spid="3">
                                            <p:txEl>
                                              <p:pRg st="6" end="6"/>
                                            </p:txEl>
                                          </p:spTgt>
                                        </p:tgtEl>
                                        <p:attrNameLst>
                                          <p:attrName>style.visibility</p:attrName>
                                        </p:attrNameLst>
                                      </p:cBhvr>
                                      <p:to>
                                        <p:strVal val="visible"/>
                                      </p:to>
                                    </p:set>
                                    <p:anim calcmode="lin" valueType="num">
                                      <p:cBhvr additive="base">
                                        <p:cTn id="34" dur="500" fill="hold"/>
                                        <p:tgtEl>
                                          <p:spTgt spid="3">
                                            <p:txEl>
                                              <p:pRg st="6" end="6"/>
                                            </p:txEl>
                                          </p:spTgt>
                                        </p:tgtEl>
                                        <p:attrNameLst>
                                          <p:attrName>ppt_x</p:attrName>
                                        </p:attrNameLst>
                                      </p:cBhvr>
                                      <p:tavLst>
                                        <p:tav tm="0">
                                          <p:val>
                                            <p:strVal val="1+#ppt_w/2"/>
                                          </p:val>
                                        </p:tav>
                                        <p:tav tm="100000">
                                          <p:val>
                                            <p:strVal val="#ppt_x"/>
                                          </p:val>
                                        </p:tav>
                                      </p:tavLst>
                                    </p:anim>
                                    <p:anim calcmode="lin" valueType="num">
                                      <p:cBhvr additive="base">
                                        <p:cTn id="35"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par>
                          <p:cTn id="36" fill="hold">
                            <p:stCondLst>
                              <p:cond delay="500"/>
                            </p:stCondLst>
                            <p:childTnLst>
                              <p:par>
                                <p:cTn id="37" presetID="2" presetClass="entr" presetSubtype="2" fill="hold" nodeType="after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1+#ppt_w/2"/>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par>
                          <p:cTn id="41" fill="hold">
                            <p:stCondLst>
                              <p:cond delay="1000"/>
                            </p:stCondLst>
                            <p:childTnLst>
                              <p:par>
                                <p:cTn id="42" presetID="2" presetClass="entr" presetSubtype="2" fill="hold" nodeType="afterEffect">
                                  <p:stCondLst>
                                    <p:cond delay="3000"/>
                                  </p:stCondLst>
                                  <p:childTnLst>
                                    <p:set>
                                      <p:cBhvr>
                                        <p:cTn id="43" dur="1" fill="hold">
                                          <p:stCondLst>
                                            <p:cond delay="0"/>
                                          </p:stCondLst>
                                        </p:cTn>
                                        <p:tgtEl>
                                          <p:spTgt spid="3">
                                            <p:txEl>
                                              <p:pRg st="8" end="8"/>
                                            </p:txEl>
                                          </p:spTgt>
                                        </p:tgtEl>
                                        <p:attrNameLst>
                                          <p:attrName>style.visibility</p:attrName>
                                        </p:attrNameLst>
                                      </p:cBhvr>
                                      <p:to>
                                        <p:strVal val="visible"/>
                                      </p:to>
                                    </p:set>
                                    <p:anim calcmode="lin" valueType="num">
                                      <p:cBhvr additive="base">
                                        <p:cTn id="44" dur="500" fill="hold"/>
                                        <p:tgtEl>
                                          <p:spTgt spid="3">
                                            <p:txEl>
                                              <p:pRg st="8" end="8"/>
                                            </p:txEl>
                                          </p:spTgt>
                                        </p:tgtEl>
                                        <p:attrNameLst>
                                          <p:attrName>ppt_x</p:attrName>
                                        </p:attrNameLst>
                                      </p:cBhvr>
                                      <p:tavLst>
                                        <p:tav tm="0">
                                          <p:val>
                                            <p:strVal val="1+#ppt_w/2"/>
                                          </p:val>
                                        </p:tav>
                                        <p:tav tm="100000">
                                          <p:val>
                                            <p:strVal val="#ppt_x"/>
                                          </p:val>
                                        </p:tav>
                                      </p:tavLst>
                                    </p:anim>
                                    <p:anim calcmode="lin" valueType="num">
                                      <p:cBhvr additive="base">
                                        <p:cTn id="45"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par>
                          <p:cTn id="46" fill="hold">
                            <p:stCondLst>
                              <p:cond delay="4500"/>
                            </p:stCondLst>
                            <p:childTnLst>
                              <p:par>
                                <p:cTn id="47" presetID="2" presetClass="entr" presetSubtype="2" fill="hold" nodeType="afterEffect">
                                  <p:stCondLst>
                                    <p:cond delay="3000"/>
                                  </p:stCondLst>
                                  <p:childTnLst>
                                    <p:set>
                                      <p:cBhvr>
                                        <p:cTn id="48" dur="1" fill="hold">
                                          <p:stCondLst>
                                            <p:cond delay="0"/>
                                          </p:stCondLst>
                                        </p:cTn>
                                        <p:tgtEl>
                                          <p:spTgt spid="3">
                                            <p:txEl>
                                              <p:pRg st="9" end="9"/>
                                            </p:txEl>
                                          </p:spTgt>
                                        </p:tgtEl>
                                        <p:attrNameLst>
                                          <p:attrName>style.visibility</p:attrName>
                                        </p:attrNameLst>
                                      </p:cBhvr>
                                      <p:to>
                                        <p:strVal val="visible"/>
                                      </p:to>
                                    </p:set>
                                    <p:anim calcmode="lin" valueType="num">
                                      <p:cBhvr additive="base">
                                        <p:cTn id="49" dur="500" fill="hold"/>
                                        <p:tgtEl>
                                          <p:spTgt spid="3">
                                            <p:txEl>
                                              <p:pRg st="9" end="9"/>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1" presetClass="entr" presetSubtype="1" fill="hold" nodeType="clickEffect">
                                  <p:stCondLst>
                                    <p:cond delay="0"/>
                                  </p:stCondLst>
                                  <p:childTnLst>
                                    <p:set>
                                      <p:cBhvr>
                                        <p:cTn id="54" dur="1" fill="hold">
                                          <p:stCondLst>
                                            <p:cond delay="0"/>
                                          </p:stCondLst>
                                        </p:cTn>
                                        <p:tgtEl>
                                          <p:spTgt spid="3076"/>
                                        </p:tgtEl>
                                        <p:attrNameLst>
                                          <p:attrName>style.visibility</p:attrName>
                                        </p:attrNameLst>
                                      </p:cBhvr>
                                      <p:to>
                                        <p:strVal val="visible"/>
                                      </p:to>
                                    </p:set>
                                    <p:animEffect transition="in" filter="wheel(1)">
                                      <p:cBhvr>
                                        <p:cTn id="55" dur="2000"/>
                                        <p:tgtEl>
                                          <p:spTgt spid="3076"/>
                                        </p:tgtEl>
                                      </p:cBhvr>
                                    </p:animEffect>
                                  </p:childTnLst>
                                </p:cTn>
                              </p:par>
                              <p:par>
                                <p:cTn id="56" presetID="2" presetClass="entr" presetSubtype="2" fill="hold" nodeType="withEffect">
                                  <p:stCondLst>
                                    <p:cond delay="0"/>
                                  </p:stCondLst>
                                  <p:childTnLst>
                                    <p:set>
                                      <p:cBhvr>
                                        <p:cTn id="57" dur="1" fill="hold">
                                          <p:stCondLst>
                                            <p:cond delay="0"/>
                                          </p:stCondLst>
                                        </p:cTn>
                                        <p:tgtEl>
                                          <p:spTgt spid="3">
                                            <p:txEl>
                                              <p:pRg st="11" end="11"/>
                                            </p:txEl>
                                          </p:spTgt>
                                        </p:tgtEl>
                                        <p:attrNameLst>
                                          <p:attrName>style.visibility</p:attrName>
                                        </p:attrNameLst>
                                      </p:cBhvr>
                                      <p:to>
                                        <p:strVal val="visible"/>
                                      </p:to>
                                    </p:set>
                                    <p:anim calcmode="lin" valueType="num">
                                      <p:cBhvr additive="base">
                                        <p:cTn id="58" dur="500" fill="hold"/>
                                        <p:tgtEl>
                                          <p:spTgt spid="3">
                                            <p:txEl>
                                              <p:pRg st="11" end="11"/>
                                            </p:txEl>
                                          </p:spTgt>
                                        </p:tgtEl>
                                        <p:attrNameLst>
                                          <p:attrName>ppt_x</p:attrName>
                                        </p:attrNameLst>
                                      </p:cBhvr>
                                      <p:tavLst>
                                        <p:tav tm="0">
                                          <p:val>
                                            <p:strVal val="1+#ppt_w/2"/>
                                          </p:val>
                                        </p:tav>
                                        <p:tav tm="100000">
                                          <p:val>
                                            <p:strVal val="#ppt_x"/>
                                          </p:val>
                                        </p:tav>
                                      </p:tavLst>
                                    </p:anim>
                                    <p:anim calcmode="lin" valueType="num">
                                      <p:cBhvr additive="base">
                                        <p:cTn id="59" dur="500" fill="hold"/>
                                        <p:tgtEl>
                                          <p:spTgt spid="3">
                                            <p:txEl>
                                              <p:pRg st="11" end="11"/>
                                            </p:txEl>
                                          </p:spTgt>
                                        </p:tgtEl>
                                        <p:attrNameLst>
                                          <p:attrName>ppt_y</p:attrName>
                                        </p:attrNameLst>
                                      </p:cBhvr>
                                      <p:tavLst>
                                        <p:tav tm="0">
                                          <p:val>
                                            <p:strVal val="#ppt_y"/>
                                          </p:val>
                                        </p:tav>
                                        <p:tav tm="100000">
                                          <p:val>
                                            <p:strVal val="#ppt_y"/>
                                          </p:val>
                                        </p:tav>
                                      </p:tavLst>
                                    </p:anim>
                                  </p:childTnLst>
                                </p:cTn>
                              </p:par>
                              <p:par>
                                <p:cTn id="60" presetID="2" presetClass="entr" presetSubtype="2" fill="hold" nodeType="withEffect">
                                  <p:stCondLst>
                                    <p:cond delay="0"/>
                                  </p:stCondLst>
                                  <p:childTnLst>
                                    <p:set>
                                      <p:cBhvr>
                                        <p:cTn id="61" dur="1" fill="hold">
                                          <p:stCondLst>
                                            <p:cond delay="0"/>
                                          </p:stCondLst>
                                        </p:cTn>
                                        <p:tgtEl>
                                          <p:spTgt spid="3">
                                            <p:txEl>
                                              <p:pRg st="13" end="13"/>
                                            </p:txEl>
                                          </p:spTgt>
                                        </p:tgtEl>
                                        <p:attrNameLst>
                                          <p:attrName>style.visibility</p:attrName>
                                        </p:attrNameLst>
                                      </p:cBhvr>
                                      <p:to>
                                        <p:strVal val="visible"/>
                                      </p:to>
                                    </p:set>
                                    <p:anim calcmode="lin" valueType="num">
                                      <p:cBhvr additive="base">
                                        <p:cTn id="62" dur="500" fill="hold"/>
                                        <p:tgtEl>
                                          <p:spTgt spid="3">
                                            <p:txEl>
                                              <p:pRg st="13" end="13"/>
                                            </p:txEl>
                                          </p:spTgt>
                                        </p:tgtEl>
                                        <p:attrNameLst>
                                          <p:attrName>ppt_x</p:attrName>
                                        </p:attrNameLst>
                                      </p:cBhvr>
                                      <p:tavLst>
                                        <p:tav tm="0">
                                          <p:val>
                                            <p:strVal val="1+#ppt_w/2"/>
                                          </p:val>
                                        </p:tav>
                                        <p:tav tm="100000">
                                          <p:val>
                                            <p:strVal val="#ppt_x"/>
                                          </p:val>
                                        </p:tav>
                                      </p:tavLst>
                                    </p:anim>
                                    <p:anim calcmode="lin" valueType="num">
                                      <p:cBhvr additive="base">
                                        <p:cTn id="63" dur="500" fill="hold"/>
                                        <p:tgtEl>
                                          <p:spTgt spid="3">
                                            <p:txEl>
                                              <p:pRg st="13" end="13"/>
                                            </p:txEl>
                                          </p:spTgt>
                                        </p:tgtEl>
                                        <p:attrNameLst>
                                          <p:attrName>ppt_y</p:attrName>
                                        </p:attrNameLst>
                                      </p:cBhvr>
                                      <p:tavLst>
                                        <p:tav tm="0">
                                          <p:val>
                                            <p:strVal val="#ppt_y"/>
                                          </p:val>
                                        </p:tav>
                                        <p:tav tm="100000">
                                          <p:val>
                                            <p:strVal val="#ppt_y"/>
                                          </p:val>
                                        </p:tav>
                                      </p:tavLst>
                                    </p:anim>
                                  </p:childTnLst>
                                </p:cTn>
                              </p:par>
                              <p:par>
                                <p:cTn id="64" presetID="2" presetClass="entr" presetSubtype="2" fill="hold" nodeType="withEffect">
                                  <p:stCondLst>
                                    <p:cond delay="0"/>
                                  </p:stCondLst>
                                  <p:childTnLst>
                                    <p:set>
                                      <p:cBhvr>
                                        <p:cTn id="65" dur="1" fill="hold">
                                          <p:stCondLst>
                                            <p:cond delay="0"/>
                                          </p:stCondLst>
                                        </p:cTn>
                                        <p:tgtEl>
                                          <p:spTgt spid="3">
                                            <p:txEl>
                                              <p:pRg st="14" end="14"/>
                                            </p:txEl>
                                          </p:spTgt>
                                        </p:tgtEl>
                                        <p:attrNameLst>
                                          <p:attrName>style.visibility</p:attrName>
                                        </p:attrNameLst>
                                      </p:cBhvr>
                                      <p:to>
                                        <p:strVal val="visible"/>
                                      </p:to>
                                    </p:set>
                                    <p:anim calcmode="lin" valueType="num">
                                      <p:cBhvr additive="base">
                                        <p:cTn id="66" dur="500" fill="hold"/>
                                        <p:tgtEl>
                                          <p:spTgt spid="3">
                                            <p:txEl>
                                              <p:pRg st="14" end="14"/>
                                            </p:txEl>
                                          </p:spTgt>
                                        </p:tgtEl>
                                        <p:attrNameLst>
                                          <p:attrName>ppt_x</p:attrName>
                                        </p:attrNameLst>
                                      </p:cBhvr>
                                      <p:tavLst>
                                        <p:tav tm="0">
                                          <p:val>
                                            <p:strVal val="1+#ppt_w/2"/>
                                          </p:val>
                                        </p:tav>
                                        <p:tav tm="100000">
                                          <p:val>
                                            <p:strVal val="#ppt_x"/>
                                          </p:val>
                                        </p:tav>
                                      </p:tavLst>
                                    </p:anim>
                                    <p:anim calcmode="lin" valueType="num">
                                      <p:cBhvr additive="base">
                                        <p:cTn id="67" dur="500" fill="hold"/>
                                        <p:tgtEl>
                                          <p:spTgt spid="3">
                                            <p:txEl>
                                              <p:pRg st="14" end="14"/>
                                            </p:txEl>
                                          </p:spTgt>
                                        </p:tgtEl>
                                        <p:attrNameLst>
                                          <p:attrName>ppt_y</p:attrName>
                                        </p:attrNameLst>
                                      </p:cBhvr>
                                      <p:tavLst>
                                        <p:tav tm="0">
                                          <p:val>
                                            <p:strVal val="#ppt_y"/>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2" fill="hold" nodeType="clickEffect">
                                  <p:stCondLst>
                                    <p:cond delay="0"/>
                                  </p:stCondLst>
                                  <p:childTnLst>
                                    <p:set>
                                      <p:cBhvr>
                                        <p:cTn id="71" dur="1" fill="hold">
                                          <p:stCondLst>
                                            <p:cond delay="0"/>
                                          </p:stCondLst>
                                        </p:cTn>
                                        <p:tgtEl>
                                          <p:spTgt spid="3">
                                            <p:txEl>
                                              <p:pRg st="16" end="16"/>
                                            </p:txEl>
                                          </p:spTgt>
                                        </p:tgtEl>
                                        <p:attrNameLst>
                                          <p:attrName>style.visibility</p:attrName>
                                        </p:attrNameLst>
                                      </p:cBhvr>
                                      <p:to>
                                        <p:strVal val="visible"/>
                                      </p:to>
                                    </p:set>
                                    <p:anim calcmode="lin" valueType="num">
                                      <p:cBhvr additive="base">
                                        <p:cTn id="72" dur="500" fill="hold"/>
                                        <p:tgtEl>
                                          <p:spTgt spid="3">
                                            <p:txEl>
                                              <p:pRg st="16" end="16"/>
                                            </p:txEl>
                                          </p:spTgt>
                                        </p:tgtEl>
                                        <p:attrNameLst>
                                          <p:attrName>ppt_x</p:attrName>
                                        </p:attrNameLst>
                                      </p:cBhvr>
                                      <p:tavLst>
                                        <p:tav tm="0">
                                          <p:val>
                                            <p:strVal val="1+#ppt_w/2"/>
                                          </p:val>
                                        </p:tav>
                                        <p:tav tm="100000">
                                          <p:val>
                                            <p:strVal val="#ppt_x"/>
                                          </p:val>
                                        </p:tav>
                                      </p:tavLst>
                                    </p:anim>
                                    <p:anim calcmode="lin" valueType="num">
                                      <p:cBhvr additive="base">
                                        <p:cTn id="73" dur="500" fill="hold"/>
                                        <p:tgtEl>
                                          <p:spTgt spid="3">
                                            <p:txEl>
                                              <p:pRg st="16" end="16"/>
                                            </p:txEl>
                                          </p:spTgt>
                                        </p:tgtEl>
                                        <p:attrNameLst>
                                          <p:attrName>ppt_y</p:attrName>
                                        </p:attrNameLst>
                                      </p:cBhvr>
                                      <p:tavLst>
                                        <p:tav tm="0">
                                          <p:val>
                                            <p:strVal val="#ppt_y"/>
                                          </p:val>
                                        </p:tav>
                                        <p:tav tm="100000">
                                          <p:val>
                                            <p:strVal val="#ppt_y"/>
                                          </p:val>
                                        </p:tav>
                                      </p:tavLst>
                                    </p:anim>
                                  </p:childTnLst>
                                </p:cTn>
                              </p:par>
                              <p:par>
                                <p:cTn id="74" presetID="31" presetClass="exit" presetSubtype="0" fill="hold" nodeType="withEffect">
                                  <p:stCondLst>
                                    <p:cond delay="0"/>
                                  </p:stCondLst>
                                  <p:childTnLst>
                                    <p:anim calcmode="lin" valueType="num">
                                      <p:cBhvr>
                                        <p:cTn id="75" dur="1000"/>
                                        <p:tgtEl>
                                          <p:spTgt spid="3076"/>
                                        </p:tgtEl>
                                        <p:attrNameLst>
                                          <p:attrName>ppt_w</p:attrName>
                                        </p:attrNameLst>
                                      </p:cBhvr>
                                      <p:tavLst>
                                        <p:tav tm="0">
                                          <p:val>
                                            <p:strVal val="ppt_w"/>
                                          </p:val>
                                        </p:tav>
                                        <p:tav tm="100000">
                                          <p:val>
                                            <p:fltVal val="0"/>
                                          </p:val>
                                        </p:tav>
                                      </p:tavLst>
                                    </p:anim>
                                    <p:anim calcmode="lin" valueType="num">
                                      <p:cBhvr>
                                        <p:cTn id="76" dur="1000"/>
                                        <p:tgtEl>
                                          <p:spTgt spid="3076"/>
                                        </p:tgtEl>
                                        <p:attrNameLst>
                                          <p:attrName>ppt_h</p:attrName>
                                        </p:attrNameLst>
                                      </p:cBhvr>
                                      <p:tavLst>
                                        <p:tav tm="0">
                                          <p:val>
                                            <p:strVal val="ppt_h"/>
                                          </p:val>
                                        </p:tav>
                                        <p:tav tm="100000">
                                          <p:val>
                                            <p:fltVal val="0"/>
                                          </p:val>
                                        </p:tav>
                                      </p:tavLst>
                                    </p:anim>
                                    <p:anim calcmode="lin" valueType="num">
                                      <p:cBhvr>
                                        <p:cTn id="77" dur="1000"/>
                                        <p:tgtEl>
                                          <p:spTgt spid="3076"/>
                                        </p:tgtEl>
                                        <p:attrNameLst>
                                          <p:attrName>style.rotation</p:attrName>
                                        </p:attrNameLst>
                                      </p:cBhvr>
                                      <p:tavLst>
                                        <p:tav tm="0">
                                          <p:val>
                                            <p:fltVal val="0"/>
                                          </p:val>
                                        </p:tav>
                                        <p:tav tm="100000">
                                          <p:val>
                                            <p:fltVal val="90"/>
                                          </p:val>
                                        </p:tav>
                                      </p:tavLst>
                                    </p:anim>
                                    <p:animEffect transition="out" filter="fade">
                                      <p:cBhvr>
                                        <p:cTn id="78" dur="1000"/>
                                        <p:tgtEl>
                                          <p:spTgt spid="3076"/>
                                        </p:tgtEl>
                                      </p:cBhvr>
                                    </p:animEffect>
                                    <p:set>
                                      <p:cBhvr>
                                        <p:cTn id="79" dur="1" fill="hold">
                                          <p:stCondLst>
                                            <p:cond delay="999"/>
                                          </p:stCondLst>
                                        </p:cTn>
                                        <p:tgtEl>
                                          <p:spTgt spid="3076"/>
                                        </p:tgtEl>
                                        <p:attrNameLst>
                                          <p:attrName>style.visibility</p:attrName>
                                        </p:attrNameLst>
                                      </p:cBhvr>
                                      <p:to>
                                        <p:strVal val="hidden"/>
                                      </p:to>
                                    </p:set>
                                  </p:childTnLst>
                                </p:cTn>
                              </p:par>
                              <p:par>
                                <p:cTn id="80" presetID="21" presetClass="entr" presetSubtype="1" fill="hold" nodeType="withEffect">
                                  <p:stCondLst>
                                    <p:cond delay="0"/>
                                  </p:stCondLst>
                                  <p:childTnLst>
                                    <p:set>
                                      <p:cBhvr>
                                        <p:cTn id="81" dur="1" fill="hold">
                                          <p:stCondLst>
                                            <p:cond delay="0"/>
                                          </p:stCondLst>
                                        </p:cTn>
                                        <p:tgtEl>
                                          <p:spTgt spid="3080"/>
                                        </p:tgtEl>
                                        <p:attrNameLst>
                                          <p:attrName>style.visibility</p:attrName>
                                        </p:attrNameLst>
                                      </p:cBhvr>
                                      <p:to>
                                        <p:strVal val="visible"/>
                                      </p:to>
                                    </p:set>
                                    <p:animEffect transition="in" filter="wheel(1)">
                                      <p:cBhvr>
                                        <p:cTn id="82" dur="2000"/>
                                        <p:tgtEl>
                                          <p:spTgt spid="3080"/>
                                        </p:tgtEl>
                                      </p:cBhvr>
                                    </p:animEffect>
                                  </p:childTnLst>
                                </p:cTn>
                              </p:par>
                            </p:childTnLst>
                          </p:cTn>
                        </p:par>
                        <p:par>
                          <p:cTn id="83" fill="hold">
                            <p:stCondLst>
                              <p:cond delay="2000"/>
                            </p:stCondLst>
                            <p:childTnLst>
                              <p:par>
                                <p:cTn id="84" presetID="1" presetClass="exit" presetSubtype="0" fill="hold" nodeType="afterEffect">
                                  <p:stCondLst>
                                    <p:cond delay="30000"/>
                                  </p:stCondLst>
                                  <p:childTnLst>
                                    <p:set>
                                      <p:cBhvr>
                                        <p:cTn id="85" dur="1" fill="hold">
                                          <p:stCondLst>
                                            <p:cond delay="0"/>
                                          </p:stCondLst>
                                        </p:cTn>
                                        <p:tgtEl>
                                          <p:spTgt spid="308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More than 18,000,000 members. </a:t>
            </a:r>
          </a:p>
          <a:p>
            <a:r>
              <a:rPr lang="en-US" dirty="0" smtClean="0"/>
              <a:t>7 million go door to door regularly, committing 1.5 BILLION hours a year to spreading their message.</a:t>
            </a:r>
          </a:p>
          <a:p>
            <a:r>
              <a:rPr lang="en-US" dirty="0" smtClean="0"/>
              <a:t>The most prolific publishing company on Earth</a:t>
            </a:r>
          </a:p>
          <a:p>
            <a:pPr lvl="1"/>
            <a:r>
              <a:rPr lang="en-US" dirty="0" smtClean="0"/>
              <a:t>The Watchtower printed in about 180 languages monthly</a:t>
            </a:r>
          </a:p>
          <a:p>
            <a:pPr lvl="1"/>
            <a:r>
              <a:rPr lang="en-US" dirty="0" smtClean="0"/>
              <a:t>Awake! printed in more than 100 languages monthly</a:t>
            </a:r>
            <a:endParaRPr lang="en-US" dirty="0"/>
          </a:p>
        </p:txBody>
      </p:sp>
      <p:sp>
        <p:nvSpPr>
          <p:cNvPr id="3" name="Title 2"/>
          <p:cNvSpPr>
            <a:spLocks noGrp="1"/>
          </p:cNvSpPr>
          <p:nvPr>
            <p:ph type="title"/>
          </p:nvPr>
        </p:nvSpPr>
        <p:spPr/>
        <p:txBody>
          <a:bodyPr/>
          <a:lstStyle/>
          <a:p>
            <a:r>
              <a:rPr lang="en-US" dirty="0" smtClean="0">
                <a:effectLst>
                  <a:outerShdw blurRad="38100" dist="38100" dir="2700000" algn="tl">
                    <a:srgbClr val="000000">
                      <a:alpha val="43137"/>
                    </a:srgbClr>
                  </a:outerShdw>
                </a:effectLst>
              </a:rPr>
              <a:t>The Watchtower Society today</a:t>
            </a:r>
            <a:endParaRPr lang="en-US" dirty="0">
              <a:effectLst>
                <a:outerShdw blurRad="38100" dist="38100" dir="2700000" algn="tl">
                  <a:srgbClr val="000000">
                    <a:alpha val="43137"/>
                  </a:srgbClr>
                </a:outerShdw>
              </a:effectLst>
            </a:endParaRPr>
          </a:p>
        </p:txBody>
      </p:sp>
      <p:pic>
        <p:nvPicPr>
          <p:cNvPr id="4098" name="Picture 2" descr="http://sawiggins.files.wordpress.com/2011/01/edeng.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0600" y="4038600"/>
            <a:ext cx="1828800" cy="2335837"/>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media2.fdncms.com/sfweekly/imager/5-hilarious-images-of-social-media-from-fr/u/original/2652376/studies_in_crap_awake_cove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10200" y="3993367"/>
            <a:ext cx="1828800" cy="24263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56278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Effect transition="in" filter="wipe(down)">
                                      <p:cBhvr>
                                        <p:cTn id="7" dur="500"/>
                                        <p:tgtEl>
                                          <p:spTgt spid="2">
                                            <p:txEl>
                                              <p:pRg st="3" end="3"/>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4098"/>
                                        </p:tgtEl>
                                        <p:attrNameLst>
                                          <p:attrName>style.visibility</p:attrName>
                                        </p:attrNameLst>
                                      </p:cBhvr>
                                      <p:to>
                                        <p:strVal val="visible"/>
                                      </p:to>
                                    </p:set>
                                    <p:animEffect transition="in" filter="wipe(down)">
                                      <p:cBhvr>
                                        <p:cTn id="10" dur="500"/>
                                        <p:tgtEl>
                                          <p:spTgt spid="4098"/>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animEffect transition="in" filter="wipe(down)">
                                      <p:cBhvr>
                                        <p:cTn id="15" dur="500"/>
                                        <p:tgtEl>
                                          <p:spTgt spid="2">
                                            <p:txEl>
                                              <p:pRg st="4" end="4"/>
                                            </p:txEl>
                                          </p:spTgt>
                                        </p:tgtEl>
                                      </p:cBhvr>
                                    </p:animEffect>
                                  </p:childTnLst>
                                </p:cTn>
                              </p:par>
                              <p:par>
                                <p:cTn id="16" presetID="22" presetClass="entr" presetSubtype="4" fill="hold" nodeType="withEffect">
                                  <p:stCondLst>
                                    <p:cond delay="0"/>
                                  </p:stCondLst>
                                  <p:childTnLst>
                                    <p:set>
                                      <p:cBhvr>
                                        <p:cTn id="17" dur="1" fill="hold">
                                          <p:stCondLst>
                                            <p:cond delay="0"/>
                                          </p:stCondLst>
                                        </p:cTn>
                                        <p:tgtEl>
                                          <p:spTgt spid="4100"/>
                                        </p:tgtEl>
                                        <p:attrNameLst>
                                          <p:attrName>style.visibility</p:attrName>
                                        </p:attrNameLst>
                                      </p:cBhvr>
                                      <p:to>
                                        <p:strVal val="visible"/>
                                      </p:to>
                                    </p:set>
                                    <p:animEffect transition="in" filter="wipe(down)">
                                      <p:cBhvr>
                                        <p:cTn id="18" dur="500"/>
                                        <p:tgtEl>
                                          <p:spTgt spid="4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719" b="719"/>
          <a:stretch>
            <a:fillRect/>
          </a:stretch>
        </p:blipFill>
        <p:spPr>
          <a:xfrm>
            <a:off x="2209800" y="914400"/>
            <a:ext cx="2743200" cy="2680855"/>
          </a:xfrm>
        </p:spPr>
      </p:pic>
      <p:sp>
        <p:nvSpPr>
          <p:cNvPr id="3" name="Text Placeholder 2"/>
          <p:cNvSpPr>
            <a:spLocks noGrp="1"/>
          </p:cNvSpPr>
          <p:nvPr>
            <p:ph type="body" sz="half" idx="2"/>
          </p:nvPr>
        </p:nvSpPr>
        <p:spPr/>
        <p:txBody>
          <a:bodyPr/>
          <a:lstStyle/>
          <a:p>
            <a:endParaRPr lang="en-US" dirty="0" smtClean="0"/>
          </a:p>
          <a:p>
            <a:r>
              <a:rPr lang="en-US" dirty="0" smtClean="0"/>
              <a:t>This is the only version of the Bible a Witness will use. It twists key scriptures to fit their doctrine… but it is far from being bulletproof.</a:t>
            </a:r>
            <a:endParaRPr lang="en-US" dirty="0"/>
          </a:p>
        </p:txBody>
      </p:sp>
      <p:sp>
        <p:nvSpPr>
          <p:cNvPr id="4" name="Title 3"/>
          <p:cNvSpPr>
            <a:spLocks noGrp="1"/>
          </p:cNvSpPr>
          <p:nvPr>
            <p:ph type="title"/>
          </p:nvPr>
        </p:nvSpPr>
        <p:spPr/>
        <p:txBody>
          <a:bodyPr/>
          <a:lstStyle/>
          <a:p>
            <a:r>
              <a:rPr lang="en-US" sz="1800" dirty="0" smtClean="0"/>
              <a:t>Respect my authority?</a:t>
            </a:r>
            <a:endParaRPr lang="en-US" dirty="0"/>
          </a:p>
        </p:txBody>
      </p:sp>
      <p:sp>
        <p:nvSpPr>
          <p:cNvPr id="6" name="TextBox 5"/>
          <p:cNvSpPr txBox="1"/>
          <p:nvPr/>
        </p:nvSpPr>
        <p:spPr>
          <a:xfrm>
            <a:off x="1600200" y="3886200"/>
            <a:ext cx="4034822" cy="1169551"/>
          </a:xfrm>
          <a:prstGeom prst="rect">
            <a:avLst/>
          </a:prstGeom>
          <a:noFill/>
        </p:spPr>
        <p:txBody>
          <a:bodyPr wrap="none" rtlCol="0">
            <a:spAutoFit/>
          </a:bodyPr>
          <a:lstStyle/>
          <a:p>
            <a:r>
              <a:rPr lang="en-US" sz="1400" dirty="0" smtClean="0">
                <a:solidFill>
                  <a:schemeClr val="bg1"/>
                </a:solidFill>
              </a:rPr>
              <a:t>In </a:t>
            </a:r>
            <a:r>
              <a:rPr lang="en-US" sz="1400" dirty="0">
                <a:solidFill>
                  <a:schemeClr val="bg1"/>
                </a:solidFill>
              </a:rPr>
              <a:t>the beginning was the Word, and the Word was </a:t>
            </a:r>
            <a:endParaRPr lang="en-US" sz="1400" dirty="0" smtClean="0">
              <a:solidFill>
                <a:schemeClr val="bg1"/>
              </a:solidFill>
            </a:endParaRPr>
          </a:p>
          <a:p>
            <a:r>
              <a:rPr lang="en-US" sz="1400" dirty="0" smtClean="0">
                <a:solidFill>
                  <a:schemeClr val="bg1"/>
                </a:solidFill>
              </a:rPr>
              <a:t>with </a:t>
            </a:r>
            <a:r>
              <a:rPr lang="en-US" sz="1400" dirty="0">
                <a:solidFill>
                  <a:schemeClr val="bg1"/>
                </a:solidFill>
              </a:rPr>
              <a:t>God, and the Word was God</a:t>
            </a:r>
            <a:r>
              <a:rPr lang="en-US" sz="1400" dirty="0" smtClean="0">
                <a:solidFill>
                  <a:schemeClr val="bg1"/>
                </a:solidFill>
              </a:rPr>
              <a:t>. (John 1:1 ESV)</a:t>
            </a:r>
          </a:p>
          <a:p>
            <a:r>
              <a:rPr lang="en-US" sz="1400" dirty="0">
                <a:solidFill>
                  <a:schemeClr val="bg1"/>
                </a:solidFill>
              </a:rPr>
              <a:t/>
            </a:r>
            <a:br>
              <a:rPr lang="en-US" sz="1400" dirty="0">
                <a:solidFill>
                  <a:schemeClr val="bg1"/>
                </a:solidFill>
              </a:rPr>
            </a:br>
            <a:r>
              <a:rPr lang="en-US" sz="1400" dirty="0" smtClean="0">
                <a:solidFill>
                  <a:schemeClr val="bg1"/>
                </a:solidFill>
              </a:rPr>
              <a:t>In </a:t>
            </a:r>
            <a:r>
              <a:rPr lang="en-US" sz="1400" dirty="0">
                <a:solidFill>
                  <a:schemeClr val="bg1"/>
                </a:solidFill>
              </a:rPr>
              <a:t>the beginning was the Word, and the Word was </a:t>
            </a:r>
            <a:endParaRPr lang="en-US" sz="1400" dirty="0" smtClean="0">
              <a:solidFill>
                <a:schemeClr val="bg1"/>
              </a:solidFill>
            </a:endParaRPr>
          </a:p>
          <a:p>
            <a:r>
              <a:rPr lang="en-US" sz="1400" dirty="0" smtClean="0">
                <a:solidFill>
                  <a:schemeClr val="bg1"/>
                </a:solidFill>
              </a:rPr>
              <a:t>with </a:t>
            </a:r>
            <a:r>
              <a:rPr lang="en-US" sz="1400" dirty="0">
                <a:solidFill>
                  <a:schemeClr val="bg1"/>
                </a:solidFill>
              </a:rPr>
              <a:t>God, and the Word was a god</a:t>
            </a:r>
            <a:r>
              <a:rPr lang="en-US" sz="1400" dirty="0" smtClean="0">
                <a:solidFill>
                  <a:schemeClr val="bg1"/>
                </a:solidFill>
              </a:rPr>
              <a:t>. (John 1:1 NWT)</a:t>
            </a:r>
            <a:endParaRPr lang="en-US" sz="1400" dirty="0">
              <a:solidFill>
                <a:schemeClr val="bg1"/>
              </a:solidFill>
            </a:endParaRPr>
          </a:p>
        </p:txBody>
      </p:sp>
    </p:spTree>
    <p:extLst>
      <p:ext uri="{BB962C8B-B14F-4D97-AF65-F5344CB8AC3E}">
        <p14:creationId xmlns:p14="http://schemas.microsoft.com/office/powerpoint/2010/main" val="34674076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1000"/>
                                        <p:tgtEl>
                                          <p:spTgt spid="6">
                                            <p:txEl>
                                              <p:pRg st="1" end="1"/>
                                            </p:txEl>
                                          </p:spTgt>
                                        </p:tgtEl>
                                      </p:cBhvr>
                                    </p:animEffect>
                                    <p:anim calcmode="lin" valueType="num">
                                      <p:cBhvr>
                                        <p:cTn id="13"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Effect transition="in" filter="fade">
                                      <p:cBhvr>
                                        <p:cTn id="19" dur="1000"/>
                                        <p:tgtEl>
                                          <p:spTgt spid="6">
                                            <p:txEl>
                                              <p:pRg st="2" end="2"/>
                                            </p:txEl>
                                          </p:spTgt>
                                        </p:tgtEl>
                                      </p:cBhvr>
                                    </p:animEffect>
                                    <p:anim calcmode="lin" valueType="num">
                                      <p:cBhvr>
                                        <p:cTn id="20"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6">
                                            <p:txEl>
                                              <p:pRg st="2" end="2"/>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6">
                                            <p:txEl>
                                              <p:pRg st="3" end="3"/>
                                            </p:txEl>
                                          </p:spTgt>
                                        </p:tgtEl>
                                        <p:attrNameLst>
                                          <p:attrName>style.visibility</p:attrName>
                                        </p:attrNameLst>
                                      </p:cBhvr>
                                      <p:to>
                                        <p:strVal val="visible"/>
                                      </p:to>
                                    </p:set>
                                    <p:animEffect transition="in" filter="fade">
                                      <p:cBhvr>
                                        <p:cTn id="24" dur="1000"/>
                                        <p:tgtEl>
                                          <p:spTgt spid="6">
                                            <p:txEl>
                                              <p:pRg st="3" end="3"/>
                                            </p:txEl>
                                          </p:spTgt>
                                        </p:tgtEl>
                                      </p:cBhvr>
                                    </p:animEffect>
                                    <p:anim calcmode="lin" valueType="num">
                                      <p:cBhvr>
                                        <p:cTn id="25"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48200" y="2913063"/>
            <a:ext cx="4038600" cy="201930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5" name="Content Placeholder 4"/>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952500" y="2060448"/>
            <a:ext cx="3048000" cy="411175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4" name="Title 3"/>
          <p:cNvSpPr>
            <a:spLocks noGrp="1"/>
          </p:cNvSpPr>
          <p:nvPr>
            <p:ph type="title"/>
          </p:nvPr>
        </p:nvSpPr>
        <p:spPr/>
        <p:txBody>
          <a:bodyPr/>
          <a:lstStyle/>
          <a:p>
            <a:r>
              <a:rPr lang="en-US" dirty="0" smtClean="0">
                <a:effectLst>
                  <a:outerShdw blurRad="38100" dist="38100" dir="2700000" algn="tl">
                    <a:srgbClr val="000000">
                      <a:alpha val="43137"/>
                    </a:srgbClr>
                  </a:outerShdw>
                </a:effectLst>
              </a:rPr>
              <a:t>The faithful and discrete slave class (of 1914)</a:t>
            </a:r>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50762655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1371600"/>
            <a:ext cx="5867400" cy="4786313"/>
          </a:xfrm>
        </p:spPr>
        <p:txBody>
          <a:bodyPr/>
          <a:lstStyle/>
          <a:p>
            <a:r>
              <a:rPr lang="en-US" dirty="0" smtClean="0"/>
              <a:t>Taking in knowledge</a:t>
            </a:r>
          </a:p>
          <a:p>
            <a:r>
              <a:rPr lang="en-US" dirty="0" smtClean="0"/>
              <a:t>Obeying God’s laws</a:t>
            </a:r>
          </a:p>
          <a:p>
            <a:r>
              <a:rPr lang="en-US" dirty="0" smtClean="0"/>
              <a:t>Belonging to and serving in Jehovah’s one true organization</a:t>
            </a:r>
          </a:p>
          <a:p>
            <a:r>
              <a:rPr lang="en-US" dirty="0" smtClean="0"/>
              <a:t>Being loyal to Jehovah’s organization</a:t>
            </a:r>
            <a:endParaRPr lang="en-US" dirty="0"/>
          </a:p>
        </p:txBody>
      </p:sp>
      <p:sp>
        <p:nvSpPr>
          <p:cNvPr id="4" name="Title 3"/>
          <p:cNvSpPr>
            <a:spLocks noGrp="1"/>
          </p:cNvSpPr>
          <p:nvPr>
            <p:ph type="title"/>
          </p:nvPr>
        </p:nvSpPr>
        <p:spPr/>
        <p:txBody>
          <a:bodyPr/>
          <a:lstStyle/>
          <a:p>
            <a:r>
              <a:rPr lang="en-US" sz="1600" dirty="0" smtClean="0"/>
              <a:t>Four keys to salvation</a:t>
            </a:r>
            <a:endParaRPr lang="en-US" dirty="0"/>
          </a:p>
        </p:txBody>
      </p:sp>
      <p:pic>
        <p:nvPicPr>
          <p:cNvPr id="6146" name="Picture 2" descr="http://leo.moy.su/Images/KeyGoldpsd-golden-skeleton-key.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6046470" y="3608070"/>
            <a:ext cx="3657600" cy="116586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952577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930</TotalTime>
  <Words>967</Words>
  <Application>Microsoft Office PowerPoint</Application>
  <PresentationFormat>On-screen Show (4:3)</PresentationFormat>
  <Paragraphs>153</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Grid</vt:lpstr>
      <vt:lpstr>All along the watchtower</vt:lpstr>
      <vt:lpstr>Charles Taze Russell (1852-1916)</vt:lpstr>
      <vt:lpstr>William Miller (1782-1849)</vt:lpstr>
      <vt:lpstr>Ellen G. White &amp; James Springer White</vt:lpstr>
      <vt:lpstr>Judge Joseph Rutherford (1869-1942)</vt:lpstr>
      <vt:lpstr>The Watchtower Society today</vt:lpstr>
      <vt:lpstr>Respect my authority?</vt:lpstr>
      <vt:lpstr>The faithful and discrete slave class (of 1914)</vt:lpstr>
      <vt:lpstr>Four keys to salvation</vt:lpstr>
      <vt:lpstr>Forbidden fruit</vt:lpstr>
      <vt:lpstr>Achtung! Verboten Ferien!</vt:lpstr>
      <vt:lpstr>Other prohibitions</vt:lpstr>
      <vt:lpstr>There is one god</vt:lpstr>
      <vt:lpstr>The Holy spirit is god</vt:lpstr>
      <vt:lpstr>Jesus is god</vt:lpstr>
      <vt:lpstr>Jesus is god</vt:lpstr>
      <vt:lpstr>Jesus rose physically</vt:lpstr>
      <vt:lpstr>Salvation is a free gift</vt:lpstr>
      <vt:lpstr>Salvation is a free gift</vt:lpstr>
      <vt:lpstr>New Heavens and a New earth (watchtower society teachings)</vt:lpstr>
      <vt:lpstr>New Heavens and a New earth (what the bible really says)</vt:lpstr>
      <vt:lpstr>PowerPoint Presentation</vt:lpstr>
      <vt:lpstr>Homework for next week: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All along the watchtower</dc:title>
  <dc:creator>David Newell</dc:creator>
  <cp:lastModifiedBy>David Newell</cp:lastModifiedBy>
  <cp:revision>57</cp:revision>
  <dcterms:created xsi:type="dcterms:W3CDTF">2015-06-13T21:53:25Z</dcterms:created>
  <dcterms:modified xsi:type="dcterms:W3CDTF">2015-07-01T16:58:36Z</dcterms:modified>
</cp:coreProperties>
</file>