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6" d="100"/>
          <a:sy n="116" d="100"/>
        </p:scale>
        <p:origin x="-148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D8BD707-D9CF-40AE-B4C6-C98DA3205C09}" type="datetimeFigureOut">
              <a:rPr lang="en-US" smtClean="0"/>
              <a:pPr/>
              <a:t>7/8/2015</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6F15528-21DE-4FAA-801E-634DDDAF4B2B}" type="slidenum">
              <a:rPr lang="en-US" smtClean="0"/>
              <a:pPr/>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7/8/2015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7/8/2015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7/8/2015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1D8BD707-D9CF-40AE-B4C6-C98DA3205C09}" type="datetimeFigureOut">
              <a:rPr lang="en-US" smtClean="0"/>
              <a:pPr/>
              <a:t>7/8/2015</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Men on a Mission</a:t>
            </a:r>
            <a:endParaRPr lang="en-US" dirty="0"/>
          </a:p>
        </p:txBody>
      </p:sp>
      <p:sp>
        <p:nvSpPr>
          <p:cNvPr id="3" name="Subtitle 2"/>
          <p:cNvSpPr>
            <a:spLocks noGrp="1"/>
          </p:cNvSpPr>
          <p:nvPr>
            <p:ph type="subTitle" idx="1"/>
          </p:nvPr>
        </p:nvSpPr>
        <p:spPr/>
        <p:txBody>
          <a:bodyPr/>
          <a:lstStyle/>
          <a:p>
            <a:r>
              <a:rPr lang="en-US" b="1" dirty="0" smtClean="0"/>
              <a:t>SOS Week 3</a:t>
            </a:r>
            <a:r>
              <a:rPr lang="en-US" dirty="0" smtClean="0"/>
              <a:t>: </a:t>
            </a:r>
            <a:r>
              <a:rPr lang="en-US" b="1" dirty="0" smtClean="0"/>
              <a:t>Mormonism</a:t>
            </a:r>
            <a:endParaRPr lang="en-US" b="1" dirty="0"/>
          </a:p>
        </p:txBody>
      </p:sp>
      <p:pic>
        <p:nvPicPr>
          <p:cNvPr id="1026" name="Picture 2" descr="http://jto.s3.amazonaws.com/wp-content/uploads/2013/01/fl20121023zga.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9209"/>
          <a:stretch/>
        </p:blipFill>
        <p:spPr bwMode="auto">
          <a:xfrm>
            <a:off x="3200400" y="4419600"/>
            <a:ext cx="2743200" cy="186793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1892259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for Your Lives!</a:t>
            </a:r>
            <a:endParaRPr lang="en-US" dirty="0"/>
          </a:p>
        </p:txBody>
      </p:sp>
      <p:sp>
        <p:nvSpPr>
          <p:cNvPr id="3" name="Text Placeholder 2"/>
          <p:cNvSpPr>
            <a:spLocks noGrp="1"/>
          </p:cNvSpPr>
          <p:nvPr>
            <p:ph type="body" idx="1"/>
          </p:nvPr>
        </p:nvSpPr>
        <p:spPr>
          <a:xfrm>
            <a:off x="914400" y="2240280"/>
            <a:ext cx="3442446" cy="658368"/>
          </a:xfrm>
        </p:spPr>
        <p:txBody>
          <a:bodyPr/>
          <a:lstStyle/>
          <a:p>
            <a:r>
              <a:rPr lang="en-US" dirty="0" smtClean="0"/>
              <a:t>Adam-</a:t>
            </a:r>
            <a:r>
              <a:rPr lang="en-US" dirty="0" err="1" smtClean="0"/>
              <a:t>ondi</a:t>
            </a:r>
            <a:r>
              <a:rPr lang="en-US" dirty="0" smtClean="0"/>
              <a:t>-</a:t>
            </a:r>
            <a:r>
              <a:rPr lang="en-US" dirty="0" err="1" smtClean="0"/>
              <a:t>Ahman</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88975" y="3266017"/>
            <a:ext cx="3803650" cy="25357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 Placeholder 4"/>
          <p:cNvSpPr>
            <a:spLocks noGrp="1"/>
          </p:cNvSpPr>
          <p:nvPr>
            <p:ph type="body" sz="quarter" idx="3"/>
          </p:nvPr>
        </p:nvSpPr>
        <p:spPr>
          <a:xfrm>
            <a:off x="4876800" y="2240280"/>
            <a:ext cx="3447288" cy="658368"/>
          </a:xfrm>
        </p:spPr>
        <p:txBody>
          <a:bodyPr/>
          <a:lstStyle/>
          <a:p>
            <a:r>
              <a:rPr lang="en-US" dirty="0" smtClean="0"/>
              <a:t>Mormon Migrations</a:t>
            </a:r>
            <a:endParaRPr lang="en-US" dirty="0"/>
          </a:p>
        </p:txBody>
      </p:sp>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5025" y="3267068"/>
            <a:ext cx="3800475" cy="25273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847741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Fall of Joseph Smith</a:t>
            </a:r>
            <a:endParaRPr lang="en-US" dirty="0"/>
          </a:p>
        </p:txBody>
      </p:sp>
      <p:sp>
        <p:nvSpPr>
          <p:cNvPr id="3" name="Text Placeholder 2"/>
          <p:cNvSpPr>
            <a:spLocks noGrp="1"/>
          </p:cNvSpPr>
          <p:nvPr>
            <p:ph type="body" idx="1"/>
          </p:nvPr>
        </p:nvSpPr>
        <p:spPr/>
        <p:txBody>
          <a:bodyPr/>
          <a:lstStyle/>
          <a:p>
            <a:r>
              <a:rPr lang="en-US" dirty="0" smtClean="0"/>
              <a:t>Death of a Prophet</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44550" y="3109261"/>
            <a:ext cx="3803650" cy="28492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 Placeholder 4"/>
          <p:cNvSpPr>
            <a:spLocks noGrp="1"/>
          </p:cNvSpPr>
          <p:nvPr>
            <p:ph type="body" sz="quarter" idx="3"/>
          </p:nvPr>
        </p:nvSpPr>
        <p:spPr/>
        <p:txBody>
          <a:bodyPr/>
          <a:lstStyle/>
          <a:p>
            <a:r>
              <a:rPr lang="en-US" dirty="0" smtClean="0"/>
              <a:t>Brigham Young</a:t>
            </a:r>
            <a:endParaRPr lang="en-US" dirty="0"/>
          </a:p>
        </p:txBody>
      </p:sp>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638800" y="2971800"/>
            <a:ext cx="2117088" cy="31718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183695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Doctrinal Authority</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71600" y="2590800"/>
            <a:ext cx="2243030" cy="3182112"/>
          </a:xfrm>
        </p:spPr>
      </p:pic>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5257800" y="2590800"/>
            <a:ext cx="2476500" cy="3181350"/>
          </a:xfrm>
        </p:spPr>
      </p:pic>
    </p:spTree>
    <p:extLst>
      <p:ext uri="{BB962C8B-B14F-4D97-AF65-F5344CB8AC3E}">
        <p14:creationId xmlns:p14="http://schemas.microsoft.com/office/powerpoint/2010/main" val="203275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Joseph Smith on the Trinity</a:t>
            </a:r>
            <a:endParaRPr lang="en-US" dirty="0"/>
          </a:p>
        </p:txBody>
      </p:sp>
      <p:sp>
        <p:nvSpPr>
          <p:cNvPr id="3" name="Content Placeholder 2"/>
          <p:cNvSpPr>
            <a:spLocks noGrp="1"/>
          </p:cNvSpPr>
          <p:nvPr>
            <p:ph sz="quarter" idx="13"/>
          </p:nvPr>
        </p:nvSpPr>
        <p:spPr/>
        <p:txBody>
          <a:bodyPr>
            <a:normAutofit fontScale="92500" lnSpcReduction="20000"/>
          </a:bodyPr>
          <a:lstStyle/>
          <a:p>
            <a:pPr marL="0" indent="0" algn="just">
              <a:buNone/>
            </a:pPr>
            <a:r>
              <a:rPr lang="en-US" dirty="0" smtClean="0"/>
              <a:t>“Many men say there is one God; the Father, the Son, and the Holy Ghost are only one God. I say that is a strange God anyhow – three in one, and one in three. All are to be crammed into one God, according to sectarianism. It would be the biggest God in the whole world. He would be a wonderfully big God – he would be a giant or a monster.”</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99558" y="2239963"/>
            <a:ext cx="2894584" cy="3876675"/>
          </a:xfrm>
          <a:prstGeom prst="rect">
            <a:avLst/>
          </a:prstGeom>
          <a:ln>
            <a:noFill/>
          </a:ln>
          <a:effectLst>
            <a:softEdge rad="112500"/>
          </a:effectLst>
        </p:spPr>
      </p:pic>
    </p:spTree>
    <p:extLst>
      <p:ext uri="{BB962C8B-B14F-4D97-AF65-F5344CB8AC3E}">
        <p14:creationId xmlns:p14="http://schemas.microsoft.com/office/powerpoint/2010/main" val="17269382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Mormon Temple</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85800" y="2286000"/>
            <a:ext cx="3803650" cy="2259594"/>
          </a:xfrm>
        </p:spPr>
      </p:pic>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5453908" y="2239963"/>
            <a:ext cx="2185884" cy="3876675"/>
          </a:xfrm>
        </p:spPr>
      </p:pic>
      <p:pic>
        <p:nvPicPr>
          <p:cNvPr id="4098" name="Picture 2" descr="https://lifeafterministry.files.wordpress.com/2014/10/garment-markings.jpg?w=500&amp;h=1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876800"/>
            <a:ext cx="3803904" cy="1255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2500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does the Bible have to say about this?</a:t>
            </a:r>
            <a:endParaRPr lang="en-US" dirty="0"/>
          </a:p>
        </p:txBody>
      </p:sp>
    </p:spTree>
    <p:extLst>
      <p:ext uri="{BB962C8B-B14F-4D97-AF65-F5344CB8AC3E}">
        <p14:creationId xmlns:p14="http://schemas.microsoft.com/office/powerpoint/2010/main" val="38334076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baseline="30000" dirty="0" smtClean="0"/>
              <a:t>6</a:t>
            </a:r>
            <a:r>
              <a:rPr lang="en-US" b="1" baseline="30000" dirty="0"/>
              <a:t> </a:t>
            </a:r>
            <a:r>
              <a:rPr lang="en-US" dirty="0"/>
              <a:t>I marvel that ye are so soon removed from him that called you into the grace of Christ unto another gospel:</a:t>
            </a:r>
          </a:p>
          <a:p>
            <a:r>
              <a:rPr lang="en-US" b="1" baseline="30000" dirty="0"/>
              <a:t>7 </a:t>
            </a:r>
            <a:r>
              <a:rPr lang="en-US" dirty="0"/>
              <a:t>Which is not another; but there be some that trouble you, and would pervert the gospel of Christ.</a:t>
            </a:r>
          </a:p>
          <a:p>
            <a:r>
              <a:rPr lang="en-US" b="1" baseline="30000" dirty="0"/>
              <a:t>8 </a:t>
            </a:r>
            <a:r>
              <a:rPr lang="en-US" dirty="0"/>
              <a:t>But though we, or an angel from heaven, preach any other gospel unto you than that which we have preached unto you, let him be accursed</a:t>
            </a:r>
            <a:r>
              <a:rPr lang="en-US" dirty="0" smtClean="0"/>
              <a:t>.</a:t>
            </a:r>
          </a:p>
          <a:p>
            <a:r>
              <a:rPr lang="en-US" b="1" i="1" dirty="0"/>
              <a:t>Galatians </a:t>
            </a:r>
            <a:r>
              <a:rPr lang="en-US" b="1" i="1" dirty="0" smtClean="0"/>
              <a:t>1:6-8 King </a:t>
            </a:r>
            <a:r>
              <a:rPr lang="en-US" b="1" i="1" dirty="0"/>
              <a:t>James Version (KJV</a:t>
            </a:r>
            <a:r>
              <a:rPr lang="en-US" b="1" i="1" dirty="0" smtClean="0"/>
              <a:t>)</a:t>
            </a:r>
            <a:endParaRPr lang="en-US" b="1" i="1" dirty="0"/>
          </a:p>
        </p:txBody>
      </p:sp>
      <p:sp>
        <p:nvSpPr>
          <p:cNvPr id="3" name="Title 2"/>
          <p:cNvSpPr>
            <a:spLocks noGrp="1"/>
          </p:cNvSpPr>
          <p:nvPr>
            <p:ph type="title"/>
          </p:nvPr>
        </p:nvSpPr>
        <p:spPr/>
        <p:txBody>
          <a:bodyPr/>
          <a:lstStyle/>
          <a:p>
            <a:r>
              <a:rPr lang="en-US" dirty="0" smtClean="0"/>
              <a:t>No Other Revelations</a:t>
            </a:r>
            <a:endParaRPr lang="en-US" dirty="0"/>
          </a:p>
        </p:txBody>
      </p:sp>
    </p:spTree>
    <p:extLst>
      <p:ext uri="{BB962C8B-B14F-4D97-AF65-F5344CB8AC3E}">
        <p14:creationId xmlns:p14="http://schemas.microsoft.com/office/powerpoint/2010/main" val="37836768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b="1" baseline="30000" dirty="0" smtClean="0"/>
              <a:t>10</a:t>
            </a:r>
            <a:r>
              <a:rPr lang="en-US" b="1" baseline="30000" dirty="0"/>
              <a:t> </a:t>
            </a:r>
            <a:r>
              <a:rPr lang="en-US" dirty="0"/>
              <a:t>Ye are my witnesses, </a:t>
            </a:r>
            <a:r>
              <a:rPr lang="en-US" dirty="0" err="1"/>
              <a:t>saith</a:t>
            </a:r>
            <a:r>
              <a:rPr lang="en-US" dirty="0"/>
              <a:t> the </a:t>
            </a:r>
            <a:r>
              <a:rPr lang="en-US" cap="small" dirty="0"/>
              <a:t>Lord</a:t>
            </a:r>
            <a:r>
              <a:rPr lang="en-US" dirty="0"/>
              <a:t>, and my servant whom I have chosen: that ye may know and believe me, and understand that I am he: before me there was no God formed, neither shall there be after me</a:t>
            </a:r>
            <a:r>
              <a:rPr lang="en-US" dirty="0" smtClean="0"/>
              <a:t>.</a:t>
            </a:r>
          </a:p>
          <a:p>
            <a:r>
              <a:rPr lang="en-US" b="1" i="1" dirty="0"/>
              <a:t>Isaiah </a:t>
            </a:r>
            <a:r>
              <a:rPr lang="en-US" b="1" i="1" dirty="0" smtClean="0"/>
              <a:t>43:10 King </a:t>
            </a:r>
            <a:r>
              <a:rPr lang="en-US" b="1" i="1" dirty="0"/>
              <a:t>James Version (KJV)</a:t>
            </a:r>
          </a:p>
          <a:p>
            <a:pPr marL="0" indent="0">
              <a:buNone/>
            </a:pPr>
            <a:endParaRPr lang="en-US" dirty="0"/>
          </a:p>
          <a:p>
            <a:r>
              <a:rPr lang="en-US" b="1" baseline="30000" dirty="0" smtClean="0"/>
              <a:t>6</a:t>
            </a:r>
            <a:r>
              <a:rPr lang="en-US" b="1" baseline="30000" dirty="0"/>
              <a:t> </a:t>
            </a:r>
            <a:r>
              <a:rPr lang="en-US" dirty="0"/>
              <a:t>Thus </a:t>
            </a:r>
            <a:r>
              <a:rPr lang="en-US" dirty="0" err="1"/>
              <a:t>saith</a:t>
            </a:r>
            <a:r>
              <a:rPr lang="en-US" dirty="0"/>
              <a:t> the </a:t>
            </a:r>
            <a:r>
              <a:rPr lang="en-US" cap="small" dirty="0"/>
              <a:t>Lord</a:t>
            </a:r>
            <a:r>
              <a:rPr lang="en-US" dirty="0"/>
              <a:t> the King of Israel, and his redeemer the </a:t>
            </a:r>
            <a:r>
              <a:rPr lang="en-US" cap="small" dirty="0"/>
              <a:t>Lord</a:t>
            </a:r>
            <a:r>
              <a:rPr lang="en-US" dirty="0"/>
              <a:t> of hosts; I am the first, and I am the last; and beside me there is no God.</a:t>
            </a:r>
          </a:p>
          <a:p>
            <a:r>
              <a:rPr lang="en-US" b="1" baseline="30000" dirty="0"/>
              <a:t>7 </a:t>
            </a:r>
            <a:r>
              <a:rPr lang="en-US" dirty="0"/>
              <a:t>And who, as I, shall call, and shall declare it, and set it in order for me, since I appointed the ancient people? and the things that are coming, and shall come, let them shew unto them.</a:t>
            </a:r>
          </a:p>
          <a:p>
            <a:r>
              <a:rPr lang="en-US" b="1" baseline="30000" dirty="0"/>
              <a:t>8 </a:t>
            </a:r>
            <a:r>
              <a:rPr lang="en-US" dirty="0"/>
              <a:t>Fear ye not, neither be afraid: have not I told thee from that time, and have declared it? ye are even my witnesses. Is there a God beside me? yea, there is no God; I know not any</a:t>
            </a:r>
            <a:r>
              <a:rPr lang="en-US" dirty="0" smtClean="0"/>
              <a:t>.</a:t>
            </a:r>
          </a:p>
          <a:p>
            <a:r>
              <a:rPr lang="en-US" b="1" i="1" dirty="0"/>
              <a:t>Isaiah </a:t>
            </a:r>
            <a:r>
              <a:rPr lang="en-US" b="1" i="1" dirty="0" smtClean="0"/>
              <a:t>44:6-8 King </a:t>
            </a:r>
            <a:r>
              <a:rPr lang="en-US" b="1" i="1" dirty="0"/>
              <a:t>James Version (KJV</a:t>
            </a:r>
            <a:r>
              <a:rPr lang="en-US" b="1" i="1" dirty="0" smtClean="0"/>
              <a:t>)</a:t>
            </a:r>
            <a:endParaRPr lang="en-US" dirty="0"/>
          </a:p>
        </p:txBody>
      </p:sp>
      <p:sp>
        <p:nvSpPr>
          <p:cNvPr id="3" name="Title 2"/>
          <p:cNvSpPr>
            <a:spLocks noGrp="1"/>
          </p:cNvSpPr>
          <p:nvPr>
            <p:ph type="title"/>
          </p:nvPr>
        </p:nvSpPr>
        <p:spPr/>
        <p:txBody>
          <a:bodyPr/>
          <a:lstStyle/>
          <a:p>
            <a:r>
              <a:rPr lang="en-US" dirty="0" smtClean="0"/>
              <a:t>No Other Gods</a:t>
            </a:r>
            <a:endParaRPr lang="en-US" dirty="0"/>
          </a:p>
        </p:txBody>
      </p:sp>
    </p:spTree>
    <p:extLst>
      <p:ext uri="{BB962C8B-B14F-4D97-AF65-F5344CB8AC3E}">
        <p14:creationId xmlns:p14="http://schemas.microsoft.com/office/powerpoint/2010/main" val="31089448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b="1" baseline="30000" dirty="0" smtClean="0"/>
              <a:t>19</a:t>
            </a:r>
            <a:r>
              <a:rPr lang="en-US" b="1" baseline="30000" dirty="0"/>
              <a:t> </a:t>
            </a:r>
            <a:r>
              <a:rPr lang="en-US" dirty="0"/>
              <a:t>God is not a man, that he should lie; neither the son of man, that he should repent: hath he said, and shall he not do it? or hath he spoken, and shall he not make it good?</a:t>
            </a:r>
          </a:p>
          <a:p>
            <a:r>
              <a:rPr lang="en-US" b="1" i="1" dirty="0"/>
              <a:t>Numbers </a:t>
            </a:r>
            <a:r>
              <a:rPr lang="en-US" b="1" i="1" dirty="0" smtClean="0"/>
              <a:t>23:19 King </a:t>
            </a:r>
            <a:r>
              <a:rPr lang="en-US" b="1" i="1" dirty="0"/>
              <a:t>James Version (KJV</a:t>
            </a:r>
            <a:r>
              <a:rPr lang="en-US" b="1" i="1" dirty="0" smtClean="0"/>
              <a:t>)</a:t>
            </a:r>
            <a:br>
              <a:rPr lang="en-US" b="1" i="1" dirty="0" smtClean="0"/>
            </a:br>
            <a:endParaRPr lang="en-US" b="1" i="1" dirty="0" smtClean="0"/>
          </a:p>
          <a:p>
            <a:r>
              <a:rPr lang="en-US" b="1" baseline="30000" dirty="0" smtClean="0"/>
              <a:t>9</a:t>
            </a:r>
            <a:r>
              <a:rPr lang="en-US" b="1" baseline="30000" dirty="0"/>
              <a:t> </a:t>
            </a:r>
            <a:r>
              <a:rPr lang="en-US" dirty="0"/>
              <a:t>I will not execute the fierceness of mine anger, I will not return to destroy Ephraim: for I am God, and not man; the Holy One in the midst of thee: and I will not enter into the city.</a:t>
            </a:r>
          </a:p>
          <a:p>
            <a:r>
              <a:rPr lang="en-US" b="1" i="1" dirty="0"/>
              <a:t>Hosea 11:9 King James Version (KJV</a:t>
            </a:r>
            <a:r>
              <a:rPr lang="en-US" b="1" i="1" dirty="0" smtClean="0"/>
              <a:t>)</a:t>
            </a:r>
            <a:endParaRPr lang="en-US" b="1" i="1" dirty="0"/>
          </a:p>
          <a:p>
            <a:pPr marL="0" indent="0">
              <a:buNone/>
            </a:pPr>
            <a:endParaRPr lang="en-US" dirty="0"/>
          </a:p>
        </p:txBody>
      </p:sp>
      <p:sp>
        <p:nvSpPr>
          <p:cNvPr id="3" name="Title 2"/>
          <p:cNvSpPr>
            <a:spLocks noGrp="1"/>
          </p:cNvSpPr>
          <p:nvPr>
            <p:ph type="title"/>
          </p:nvPr>
        </p:nvSpPr>
        <p:spPr/>
        <p:txBody>
          <a:bodyPr/>
          <a:lstStyle/>
          <a:p>
            <a:r>
              <a:rPr lang="en-US" dirty="0" smtClean="0"/>
              <a:t>God is Not a Man</a:t>
            </a:r>
            <a:endParaRPr lang="en-US" dirty="0"/>
          </a:p>
        </p:txBody>
      </p:sp>
    </p:spTree>
    <p:extLst>
      <p:ext uri="{BB962C8B-B14F-4D97-AF65-F5344CB8AC3E}">
        <p14:creationId xmlns:p14="http://schemas.microsoft.com/office/powerpoint/2010/main" val="12570046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baseline="30000" dirty="0" smtClean="0"/>
              <a:t>22</a:t>
            </a:r>
            <a:r>
              <a:rPr lang="en-US" b="1" baseline="30000" dirty="0"/>
              <a:t> </a:t>
            </a:r>
            <a:r>
              <a:rPr lang="en-US" dirty="0"/>
              <a:t>Professing themselves to be wise, they became </a:t>
            </a:r>
            <a:r>
              <a:rPr lang="en-US" dirty="0" smtClean="0"/>
              <a:t>fools, </a:t>
            </a:r>
            <a:r>
              <a:rPr lang="en-US" b="1" baseline="30000" dirty="0" smtClean="0"/>
              <a:t>23</a:t>
            </a:r>
            <a:r>
              <a:rPr lang="en-US" b="1" baseline="30000" dirty="0"/>
              <a:t> </a:t>
            </a:r>
            <a:r>
              <a:rPr lang="en-US" dirty="0"/>
              <a:t>And changed the glory of the </a:t>
            </a:r>
            <a:r>
              <a:rPr lang="en-US" dirty="0" err="1"/>
              <a:t>uncorruptible</a:t>
            </a:r>
            <a:r>
              <a:rPr lang="en-US" dirty="0"/>
              <a:t> God into an image made like to corruptible man, and to birds, and </a:t>
            </a:r>
            <a:r>
              <a:rPr lang="en-US" dirty="0" smtClean="0"/>
              <a:t>four footed </a:t>
            </a:r>
            <a:r>
              <a:rPr lang="en-US" dirty="0"/>
              <a:t>beasts, and creeping things.</a:t>
            </a:r>
          </a:p>
          <a:p>
            <a:r>
              <a:rPr lang="en-US" b="1" i="1" dirty="0"/>
              <a:t>Romans 1:22-23 King James Version (KJV)</a:t>
            </a:r>
          </a:p>
          <a:p>
            <a:endParaRPr lang="en-US" dirty="0"/>
          </a:p>
        </p:txBody>
      </p:sp>
      <p:sp>
        <p:nvSpPr>
          <p:cNvPr id="3" name="Title 2"/>
          <p:cNvSpPr>
            <a:spLocks noGrp="1"/>
          </p:cNvSpPr>
          <p:nvPr>
            <p:ph type="title"/>
          </p:nvPr>
        </p:nvSpPr>
        <p:spPr/>
        <p:txBody>
          <a:bodyPr/>
          <a:lstStyle/>
          <a:p>
            <a:r>
              <a:rPr lang="en-US" dirty="0" smtClean="0"/>
              <a:t>Yep… the NT says it too</a:t>
            </a:r>
            <a:endParaRPr lang="en-US" dirty="0"/>
          </a:p>
        </p:txBody>
      </p:sp>
    </p:spTree>
    <p:extLst>
      <p:ext uri="{BB962C8B-B14F-4D97-AF65-F5344CB8AC3E}">
        <p14:creationId xmlns:p14="http://schemas.microsoft.com/office/powerpoint/2010/main" val="40921809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Joseph Smith, Jr. (1805-1844)</a:t>
            </a:r>
            <a:endParaRPr lang="en-US" dirty="0"/>
          </a:p>
        </p:txBody>
      </p:sp>
      <p:pic>
        <p:nvPicPr>
          <p:cNvPr id="2050" name="Picture 2" descr="Portrait of Joseph Smith, J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170670"/>
            <a:ext cx="3415284" cy="4572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328984" y="3276600"/>
            <a:ext cx="4325223" cy="2031325"/>
          </a:xfrm>
          <a:prstGeom prst="rect">
            <a:avLst/>
          </a:prstGeom>
          <a:noFill/>
        </p:spPr>
        <p:txBody>
          <a:bodyPr wrap="none" rtlCol="0">
            <a:spAutoFit/>
          </a:bodyPr>
          <a:lstStyle/>
          <a:p>
            <a:pPr marL="285750" indent="-285750">
              <a:buClr>
                <a:schemeClr val="accent1"/>
              </a:buClr>
              <a:buFont typeface="Wingdings" panose="05000000000000000000" pitchFamily="2" charset="2"/>
              <a:buChar char="§"/>
            </a:pPr>
            <a:r>
              <a:rPr lang="en-US" dirty="0" smtClean="0"/>
              <a:t>Born in Sharon, Vermont</a:t>
            </a:r>
            <a:br>
              <a:rPr lang="en-US" dirty="0" smtClean="0"/>
            </a:br>
            <a:endParaRPr lang="en-US" dirty="0" smtClean="0"/>
          </a:p>
          <a:p>
            <a:pPr marL="285750" indent="-285750">
              <a:buClr>
                <a:schemeClr val="accent1"/>
              </a:buClr>
              <a:buFont typeface="Wingdings" panose="05000000000000000000" pitchFamily="2" charset="2"/>
              <a:buChar char="§"/>
            </a:pPr>
            <a:r>
              <a:rPr lang="en-US" dirty="0" smtClean="0"/>
              <a:t>Moved to Palmyra, New York in 1916</a:t>
            </a:r>
            <a:br>
              <a:rPr lang="en-US" dirty="0" smtClean="0"/>
            </a:br>
            <a:endParaRPr lang="en-US" dirty="0" smtClean="0"/>
          </a:p>
          <a:p>
            <a:pPr marL="285750" indent="-285750">
              <a:buClr>
                <a:schemeClr val="accent1"/>
              </a:buClr>
              <a:buFont typeface="Wingdings" panose="05000000000000000000" pitchFamily="2" charset="2"/>
              <a:buChar char="§"/>
            </a:pPr>
            <a:r>
              <a:rPr lang="en-US" dirty="0" smtClean="0"/>
              <a:t>Revival of 1820</a:t>
            </a:r>
            <a:br>
              <a:rPr lang="en-US" dirty="0" smtClean="0"/>
            </a:br>
            <a:endParaRPr lang="en-US" dirty="0" smtClean="0"/>
          </a:p>
          <a:p>
            <a:pPr marL="285750" indent="-285750">
              <a:buClr>
                <a:schemeClr val="accent1"/>
              </a:buClr>
              <a:buFont typeface="Wingdings" panose="05000000000000000000" pitchFamily="2" charset="2"/>
              <a:buChar char="§"/>
            </a:pPr>
            <a:r>
              <a:rPr lang="en-US" dirty="0" smtClean="0"/>
              <a:t>First Vision Spring, 1820</a:t>
            </a:r>
          </a:p>
        </p:txBody>
      </p:sp>
    </p:spTree>
    <p:extLst>
      <p:ext uri="{BB962C8B-B14F-4D97-AF65-F5344CB8AC3E}">
        <p14:creationId xmlns:p14="http://schemas.microsoft.com/office/powerpoint/2010/main" val="16721871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baseline="30000" dirty="0"/>
              <a:t>1</a:t>
            </a:r>
            <a:r>
              <a:rPr lang="en-US" b="1" dirty="0"/>
              <a:t> </a:t>
            </a:r>
            <a:r>
              <a:rPr lang="en-US" dirty="0"/>
              <a:t>In the beginning was the Word, and the Word was with God, and the Word was God.</a:t>
            </a:r>
          </a:p>
          <a:p>
            <a:r>
              <a:rPr lang="en-US" b="1" i="1" dirty="0"/>
              <a:t>John 1:1 King James Version (KJV</a:t>
            </a:r>
            <a:r>
              <a:rPr lang="en-US" b="1" i="1" dirty="0" smtClean="0"/>
              <a:t>)</a:t>
            </a:r>
            <a:endParaRPr lang="en-US" dirty="0"/>
          </a:p>
        </p:txBody>
      </p:sp>
      <p:sp>
        <p:nvSpPr>
          <p:cNvPr id="3" name="Title 2"/>
          <p:cNvSpPr>
            <a:spLocks noGrp="1"/>
          </p:cNvSpPr>
          <p:nvPr>
            <p:ph type="title"/>
          </p:nvPr>
        </p:nvSpPr>
        <p:spPr/>
        <p:txBody>
          <a:bodyPr/>
          <a:lstStyle/>
          <a:p>
            <a:r>
              <a:rPr lang="en-US" sz="3600" dirty="0" smtClean="0"/>
              <a:t>Jesus Christ has Always Been God…</a:t>
            </a:r>
            <a:endParaRPr lang="en-US" dirty="0"/>
          </a:p>
        </p:txBody>
      </p:sp>
    </p:spTree>
    <p:extLst>
      <p:ext uri="{BB962C8B-B14F-4D97-AF65-F5344CB8AC3E}">
        <p14:creationId xmlns:p14="http://schemas.microsoft.com/office/powerpoint/2010/main" val="26153520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304853"/>
          </a:xfrm>
        </p:spPr>
        <p:txBody>
          <a:bodyPr>
            <a:normAutofit fontScale="55000" lnSpcReduction="20000"/>
          </a:bodyPr>
          <a:lstStyle/>
          <a:p>
            <a:r>
              <a:rPr lang="en-US" b="1" baseline="30000" dirty="0"/>
              <a:t>26 </a:t>
            </a:r>
            <a:r>
              <a:rPr lang="en-US" dirty="0"/>
              <a:t>And in the sixth month the angel Gabriel was sent from God unto a city of Galilee, named Nazareth,</a:t>
            </a:r>
          </a:p>
          <a:p>
            <a:r>
              <a:rPr lang="en-US" b="1" baseline="30000" dirty="0"/>
              <a:t>27 </a:t>
            </a:r>
            <a:r>
              <a:rPr lang="en-US" dirty="0"/>
              <a:t>To a virgin espoused to a man whose name was Joseph, of the house of David; and the virgin's name was Mary.</a:t>
            </a:r>
          </a:p>
          <a:p>
            <a:r>
              <a:rPr lang="en-US" b="1" baseline="30000" dirty="0"/>
              <a:t>28 </a:t>
            </a:r>
            <a:r>
              <a:rPr lang="en-US" dirty="0"/>
              <a:t>And the angel came in unto her, and said, Hail, thou that art highly </a:t>
            </a:r>
            <a:r>
              <a:rPr lang="en-US" dirty="0" err="1"/>
              <a:t>favoured</a:t>
            </a:r>
            <a:r>
              <a:rPr lang="en-US" dirty="0"/>
              <a:t>, the Lord is with thee: blessed art thou among women.</a:t>
            </a:r>
          </a:p>
          <a:p>
            <a:r>
              <a:rPr lang="en-US" b="1" baseline="30000" dirty="0"/>
              <a:t>29 </a:t>
            </a:r>
            <a:r>
              <a:rPr lang="en-US" dirty="0"/>
              <a:t>And when she saw him, she was troubled at his saying, and cast in her mind what manner of salutation this should be.</a:t>
            </a:r>
          </a:p>
          <a:p>
            <a:r>
              <a:rPr lang="en-US" b="1" baseline="30000" dirty="0"/>
              <a:t>30 </a:t>
            </a:r>
            <a:r>
              <a:rPr lang="en-US" dirty="0"/>
              <a:t>And the angel said unto her, Fear not, Mary: for thou hast found </a:t>
            </a:r>
            <a:r>
              <a:rPr lang="en-US" dirty="0" err="1"/>
              <a:t>favour</a:t>
            </a:r>
            <a:r>
              <a:rPr lang="en-US" dirty="0"/>
              <a:t> with God.</a:t>
            </a:r>
          </a:p>
          <a:p>
            <a:r>
              <a:rPr lang="en-US" b="1" baseline="30000" dirty="0"/>
              <a:t>31 </a:t>
            </a:r>
            <a:r>
              <a:rPr lang="en-US" dirty="0"/>
              <a:t>And, behold, thou shalt conceive in thy womb, and bring forth a son, and shalt call his name </a:t>
            </a:r>
            <a:r>
              <a:rPr lang="en-US" cap="small" dirty="0"/>
              <a:t>Jesus</a:t>
            </a:r>
            <a:r>
              <a:rPr lang="en-US" dirty="0"/>
              <a:t>.</a:t>
            </a:r>
          </a:p>
          <a:p>
            <a:r>
              <a:rPr lang="en-US" b="1" baseline="30000" dirty="0"/>
              <a:t>32 </a:t>
            </a:r>
            <a:r>
              <a:rPr lang="en-US" dirty="0"/>
              <a:t>He shall be great, and shall be called the Son of the Highest: and the Lord God shall give unto him the throne of his father David:</a:t>
            </a:r>
          </a:p>
          <a:p>
            <a:r>
              <a:rPr lang="en-US" b="1" baseline="30000" dirty="0"/>
              <a:t>33 </a:t>
            </a:r>
            <a:r>
              <a:rPr lang="en-US" dirty="0"/>
              <a:t>And he shall reign over the house of Jacob for ever; and of his kingdom there shall be no end.</a:t>
            </a:r>
          </a:p>
          <a:p>
            <a:r>
              <a:rPr lang="en-US" b="1" baseline="30000" dirty="0"/>
              <a:t>34 </a:t>
            </a:r>
            <a:r>
              <a:rPr lang="en-US" dirty="0"/>
              <a:t>Then said Mary unto the angel, How shall this be, seeing I know not a man?</a:t>
            </a:r>
          </a:p>
          <a:p>
            <a:r>
              <a:rPr lang="en-US" b="1" baseline="30000" dirty="0"/>
              <a:t>35 </a:t>
            </a:r>
            <a:r>
              <a:rPr lang="en-US" dirty="0"/>
              <a:t>And the angel answered and said unto her, The Holy Ghost shall come upon thee, and the power of the Highest shall overshadow thee: therefore also that holy thing which shall be born of thee shall be called the Son of God.</a:t>
            </a:r>
          </a:p>
          <a:p>
            <a:r>
              <a:rPr lang="en-US" b="1" baseline="30000" dirty="0"/>
              <a:t>36 </a:t>
            </a:r>
            <a:r>
              <a:rPr lang="en-US" dirty="0"/>
              <a:t>And, behold, thy cousin Elisabeth, she hath also conceived a son in her old age: and this is the sixth month with her, who was called barren.</a:t>
            </a:r>
          </a:p>
          <a:p>
            <a:r>
              <a:rPr lang="en-US" b="1" baseline="30000" dirty="0"/>
              <a:t>37 </a:t>
            </a:r>
            <a:r>
              <a:rPr lang="en-US" dirty="0"/>
              <a:t>For with God nothing shall be impossible.</a:t>
            </a:r>
          </a:p>
          <a:p>
            <a:r>
              <a:rPr lang="en-US" b="1" i="1" dirty="0"/>
              <a:t>Luke 1:26-37 :1 King James Version (KJV</a:t>
            </a:r>
            <a:r>
              <a:rPr lang="en-US" b="1" i="1" dirty="0" smtClean="0"/>
              <a:t>)</a:t>
            </a:r>
            <a:endParaRPr lang="en-US" b="1" i="1" dirty="0"/>
          </a:p>
        </p:txBody>
      </p:sp>
      <p:sp>
        <p:nvSpPr>
          <p:cNvPr id="3" name="Title 2"/>
          <p:cNvSpPr>
            <a:spLocks noGrp="1"/>
          </p:cNvSpPr>
          <p:nvPr>
            <p:ph type="title"/>
          </p:nvPr>
        </p:nvSpPr>
        <p:spPr/>
        <p:txBody>
          <a:bodyPr/>
          <a:lstStyle/>
          <a:p>
            <a:r>
              <a:rPr lang="en-US" sz="4400" dirty="0"/>
              <a:t>…and he was born of a virgin.</a:t>
            </a:r>
            <a:endParaRPr lang="en-US" dirty="0"/>
          </a:p>
        </p:txBody>
      </p:sp>
    </p:spTree>
    <p:extLst>
      <p:ext uri="{BB962C8B-B14F-4D97-AF65-F5344CB8AC3E}">
        <p14:creationId xmlns:p14="http://schemas.microsoft.com/office/powerpoint/2010/main" val="16906501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b="1" baseline="30000" dirty="0" smtClean="0"/>
              <a:t>20</a:t>
            </a:r>
            <a:r>
              <a:rPr lang="en-US" b="1" baseline="30000" dirty="0"/>
              <a:t> </a:t>
            </a:r>
            <a:r>
              <a:rPr lang="en-US" dirty="0"/>
              <a:t>Therefore by the deeds of the law there shall no flesh be justified in his sight: for by the law is the knowledge of sin.</a:t>
            </a:r>
          </a:p>
          <a:p>
            <a:r>
              <a:rPr lang="en-US" b="1" baseline="30000" dirty="0"/>
              <a:t>21 </a:t>
            </a:r>
            <a:r>
              <a:rPr lang="en-US" dirty="0"/>
              <a:t>But now the righteousness of God without the law is manifested, being witnessed by the law and the prophets;</a:t>
            </a:r>
          </a:p>
          <a:p>
            <a:r>
              <a:rPr lang="en-US" b="1" baseline="30000" dirty="0"/>
              <a:t>22 </a:t>
            </a:r>
            <a:r>
              <a:rPr lang="en-US" dirty="0"/>
              <a:t>Even the righteousness of God which is by faith of Jesus Christ unto all and upon all them that believe: for there is no difference:</a:t>
            </a:r>
          </a:p>
          <a:p>
            <a:r>
              <a:rPr lang="en-US" b="1" baseline="30000" dirty="0"/>
              <a:t>23 </a:t>
            </a:r>
            <a:r>
              <a:rPr lang="en-US" dirty="0"/>
              <a:t>For all have sinned, and come short of the glory of God</a:t>
            </a:r>
          </a:p>
          <a:p>
            <a:r>
              <a:rPr lang="en-US" b="1" i="1" dirty="0"/>
              <a:t>Romans </a:t>
            </a:r>
            <a:r>
              <a:rPr lang="en-US" b="1" i="1" dirty="0" smtClean="0"/>
              <a:t>3:20-23 King </a:t>
            </a:r>
            <a:r>
              <a:rPr lang="en-US" b="1" i="1" dirty="0"/>
              <a:t>James Version (KJV)</a:t>
            </a:r>
          </a:p>
          <a:p>
            <a:endParaRPr lang="en-US" dirty="0"/>
          </a:p>
        </p:txBody>
      </p:sp>
      <p:sp>
        <p:nvSpPr>
          <p:cNvPr id="3" name="Title 2"/>
          <p:cNvSpPr>
            <a:spLocks noGrp="1"/>
          </p:cNvSpPr>
          <p:nvPr>
            <p:ph type="title"/>
          </p:nvPr>
        </p:nvSpPr>
        <p:spPr/>
        <p:txBody>
          <a:bodyPr/>
          <a:lstStyle/>
          <a:p>
            <a:r>
              <a:rPr lang="en-US" dirty="0" smtClean="0"/>
              <a:t>The Gospel of Salvation</a:t>
            </a:r>
            <a:endParaRPr lang="en-US" dirty="0"/>
          </a:p>
        </p:txBody>
      </p:sp>
    </p:spTree>
    <p:extLst>
      <p:ext uri="{BB962C8B-B14F-4D97-AF65-F5344CB8AC3E}">
        <p14:creationId xmlns:p14="http://schemas.microsoft.com/office/powerpoint/2010/main" val="27609209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baseline="30000" dirty="0" smtClean="0"/>
              <a:t>8</a:t>
            </a:r>
            <a:r>
              <a:rPr lang="en-US" b="1" baseline="30000" dirty="0"/>
              <a:t> </a:t>
            </a:r>
            <a:r>
              <a:rPr lang="en-US" dirty="0"/>
              <a:t>For by grace are ye saved through faith; and that not of yourselves: it is the gift of God:</a:t>
            </a:r>
          </a:p>
          <a:p>
            <a:r>
              <a:rPr lang="en-US" b="1" baseline="30000" dirty="0"/>
              <a:t>9 </a:t>
            </a:r>
            <a:r>
              <a:rPr lang="en-US" dirty="0"/>
              <a:t>Not of works, lest any man should boast.</a:t>
            </a:r>
          </a:p>
          <a:p>
            <a:r>
              <a:rPr lang="en-US" b="1" baseline="30000" dirty="0"/>
              <a:t>10 </a:t>
            </a:r>
            <a:r>
              <a:rPr lang="en-US" dirty="0"/>
              <a:t>For we are his workmanship, created in Christ Jesus unto good works, which God hath before ordained that we should walk in them.</a:t>
            </a:r>
          </a:p>
          <a:p>
            <a:r>
              <a:rPr lang="en-US" b="1" i="1" dirty="0" smtClean="0"/>
              <a:t>E</a:t>
            </a:r>
            <a:r>
              <a:rPr lang="en-US" b="1" i="1" dirty="0"/>
              <a:t>phesians </a:t>
            </a:r>
            <a:r>
              <a:rPr lang="en-US" b="1" i="1" dirty="0" smtClean="0"/>
              <a:t>2:8-10 King </a:t>
            </a:r>
            <a:r>
              <a:rPr lang="en-US" b="1" i="1" dirty="0"/>
              <a:t>James Version (KJV)</a:t>
            </a:r>
          </a:p>
          <a:p>
            <a:endParaRPr lang="en-US" dirty="0"/>
          </a:p>
        </p:txBody>
      </p:sp>
      <p:sp>
        <p:nvSpPr>
          <p:cNvPr id="3" name="Title 2"/>
          <p:cNvSpPr>
            <a:spLocks noGrp="1"/>
          </p:cNvSpPr>
          <p:nvPr>
            <p:ph type="title"/>
          </p:nvPr>
        </p:nvSpPr>
        <p:spPr/>
        <p:txBody>
          <a:bodyPr/>
          <a:lstStyle/>
          <a:p>
            <a:r>
              <a:rPr lang="en-US" sz="3600" dirty="0" smtClean="0"/>
              <a:t>In Case it Didn’t Stick the 1</a:t>
            </a:r>
            <a:r>
              <a:rPr lang="en-US" sz="3600" baseline="30000" dirty="0" smtClean="0"/>
              <a:t>st</a:t>
            </a:r>
            <a:r>
              <a:rPr lang="en-US" sz="3600" dirty="0" smtClean="0"/>
              <a:t> Time…</a:t>
            </a:r>
            <a:endParaRPr lang="en-US" dirty="0"/>
          </a:p>
        </p:txBody>
      </p:sp>
    </p:spTree>
    <p:extLst>
      <p:ext uri="{BB962C8B-B14F-4D97-AF65-F5344CB8AC3E}">
        <p14:creationId xmlns:p14="http://schemas.microsoft.com/office/powerpoint/2010/main" val="37448021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baseline="30000" dirty="0" smtClean="0"/>
              <a:t>18</a:t>
            </a:r>
            <a:r>
              <a:rPr lang="en-US" b="1" baseline="30000" dirty="0"/>
              <a:t> </a:t>
            </a:r>
            <a:r>
              <a:rPr lang="en-US" dirty="0"/>
              <a:t>And I say also unto thee, That thou art Peter, and upon this rock I will build my church; and the gates of hell shall not prevail against it</a:t>
            </a:r>
            <a:r>
              <a:rPr lang="en-US" dirty="0" smtClean="0"/>
              <a:t>.</a:t>
            </a:r>
          </a:p>
          <a:p>
            <a:r>
              <a:rPr lang="en-US" b="1" i="1" dirty="0"/>
              <a:t>Matthew 16:18 King James Version (KJV)</a:t>
            </a:r>
          </a:p>
          <a:p>
            <a:endParaRPr lang="en-US" dirty="0"/>
          </a:p>
        </p:txBody>
      </p:sp>
      <p:sp>
        <p:nvSpPr>
          <p:cNvPr id="3" name="Title 2"/>
          <p:cNvSpPr>
            <a:spLocks noGrp="1"/>
          </p:cNvSpPr>
          <p:nvPr>
            <p:ph type="title"/>
          </p:nvPr>
        </p:nvSpPr>
        <p:spPr/>
        <p:txBody>
          <a:bodyPr/>
          <a:lstStyle/>
          <a:p>
            <a:r>
              <a:rPr lang="en-US" sz="4800" dirty="0" smtClean="0"/>
              <a:t>Jesus Preserves His Church</a:t>
            </a:r>
            <a:endParaRPr lang="en-US" dirty="0"/>
          </a:p>
        </p:txBody>
      </p:sp>
    </p:spTree>
    <p:extLst>
      <p:ext uri="{BB962C8B-B14F-4D97-AF65-F5344CB8AC3E}">
        <p14:creationId xmlns:p14="http://schemas.microsoft.com/office/powerpoint/2010/main" val="40166589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aseline="30000" dirty="0" smtClean="0"/>
              <a:t>1</a:t>
            </a:r>
            <a:r>
              <a:rPr lang="en-US" b="1" dirty="0"/>
              <a:t> </a:t>
            </a:r>
            <a:r>
              <a:rPr lang="en-US" dirty="0"/>
              <a:t>Beloved, believe not every spirit, but try the spirits whether they are of God: because many false prophets are gone out into the world.</a:t>
            </a:r>
          </a:p>
          <a:p>
            <a:r>
              <a:rPr lang="en-US" b="1" dirty="0"/>
              <a:t>1 John </a:t>
            </a:r>
            <a:r>
              <a:rPr lang="en-US" b="1" dirty="0" smtClean="0"/>
              <a:t>4:1 King </a:t>
            </a:r>
            <a:r>
              <a:rPr lang="en-US" b="1" dirty="0"/>
              <a:t>James Version (KJV</a:t>
            </a:r>
            <a:r>
              <a:rPr lang="en-US" b="1" dirty="0" smtClean="0"/>
              <a:t>)</a:t>
            </a:r>
            <a:br>
              <a:rPr lang="en-US" b="1" dirty="0" smtClean="0"/>
            </a:br>
            <a:endParaRPr lang="en-US" b="1" dirty="0" smtClean="0"/>
          </a:p>
          <a:p>
            <a:r>
              <a:rPr lang="en-US" b="1" baseline="30000" dirty="0" smtClean="0"/>
              <a:t>21</a:t>
            </a:r>
            <a:r>
              <a:rPr lang="en-US" b="1" baseline="30000" dirty="0"/>
              <a:t> </a:t>
            </a:r>
            <a:r>
              <a:rPr lang="en-US" dirty="0"/>
              <a:t>And if thou say in thine heart, How shall we know the word which the </a:t>
            </a:r>
            <a:r>
              <a:rPr lang="en-US" cap="small" dirty="0" smtClean="0"/>
              <a:t>Lord </a:t>
            </a:r>
            <a:r>
              <a:rPr lang="en-US" dirty="0" smtClean="0"/>
              <a:t>hath </a:t>
            </a:r>
            <a:r>
              <a:rPr lang="en-US" dirty="0"/>
              <a:t>not spoken?</a:t>
            </a:r>
          </a:p>
          <a:p>
            <a:r>
              <a:rPr lang="en-US" b="1" baseline="30000" dirty="0"/>
              <a:t>22 </a:t>
            </a:r>
            <a:r>
              <a:rPr lang="en-US" dirty="0"/>
              <a:t>When a prophet </a:t>
            </a:r>
            <a:r>
              <a:rPr lang="en-US" dirty="0" err="1"/>
              <a:t>speaketh</a:t>
            </a:r>
            <a:r>
              <a:rPr lang="en-US" dirty="0"/>
              <a:t> in the name of the </a:t>
            </a:r>
            <a:r>
              <a:rPr lang="en-US" cap="small" dirty="0"/>
              <a:t>Lord</a:t>
            </a:r>
            <a:r>
              <a:rPr lang="en-US" dirty="0"/>
              <a:t>, if the thing follow not, nor come to pass, that is the thing which the </a:t>
            </a:r>
            <a:r>
              <a:rPr lang="en-US" cap="small" dirty="0"/>
              <a:t>Lord</a:t>
            </a:r>
            <a:r>
              <a:rPr lang="en-US" dirty="0"/>
              <a:t> hath not spoken, but the prophet hath spoken it presumptuously: thou shalt not be afraid of him</a:t>
            </a:r>
            <a:r>
              <a:rPr lang="en-US" dirty="0" smtClean="0"/>
              <a:t>.</a:t>
            </a:r>
          </a:p>
          <a:p>
            <a:r>
              <a:rPr lang="en-US" b="1" i="1" dirty="0"/>
              <a:t>Deuteronomy </a:t>
            </a:r>
            <a:r>
              <a:rPr lang="en-US" b="1" i="1" dirty="0" smtClean="0"/>
              <a:t>18:21-22 King </a:t>
            </a:r>
            <a:r>
              <a:rPr lang="en-US" b="1" i="1" dirty="0"/>
              <a:t>James Version (KJV)</a:t>
            </a:r>
          </a:p>
          <a:p>
            <a:endParaRPr lang="en-US" dirty="0"/>
          </a:p>
          <a:p>
            <a:endParaRPr lang="en-US" b="1" dirty="0"/>
          </a:p>
          <a:p>
            <a:endParaRPr lang="en-US" dirty="0"/>
          </a:p>
        </p:txBody>
      </p:sp>
      <p:sp>
        <p:nvSpPr>
          <p:cNvPr id="3" name="Title 2"/>
          <p:cNvSpPr>
            <a:spLocks noGrp="1"/>
          </p:cNvSpPr>
          <p:nvPr>
            <p:ph type="title"/>
          </p:nvPr>
        </p:nvSpPr>
        <p:spPr/>
        <p:txBody>
          <a:bodyPr/>
          <a:lstStyle/>
          <a:p>
            <a:r>
              <a:rPr lang="en-US" sz="4800" dirty="0" smtClean="0"/>
              <a:t>Test the Word of a Prophet</a:t>
            </a:r>
            <a:endParaRPr lang="en-US" dirty="0"/>
          </a:p>
        </p:txBody>
      </p:sp>
    </p:spTree>
    <p:extLst>
      <p:ext uri="{BB962C8B-B14F-4D97-AF65-F5344CB8AC3E}">
        <p14:creationId xmlns:p14="http://schemas.microsoft.com/office/powerpoint/2010/main" val="40609500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381053"/>
          </a:xfrm>
        </p:spPr>
        <p:txBody>
          <a:bodyPr>
            <a:normAutofit fontScale="70000" lnSpcReduction="20000"/>
          </a:bodyPr>
          <a:lstStyle/>
          <a:p>
            <a:r>
              <a:rPr lang="en-US" baseline="30000" dirty="0" smtClean="0"/>
              <a:t>1</a:t>
            </a:r>
            <a:r>
              <a:rPr lang="en-US" b="1" dirty="0"/>
              <a:t> </a:t>
            </a:r>
            <a:r>
              <a:rPr lang="en-US" dirty="0"/>
              <a:t>If there arise among you a prophet, or a dreamer of dreams, and giveth thee a sign or a wonder,</a:t>
            </a:r>
          </a:p>
          <a:p>
            <a:r>
              <a:rPr lang="en-US" b="1" baseline="30000" dirty="0"/>
              <a:t>2 </a:t>
            </a:r>
            <a:r>
              <a:rPr lang="en-US" dirty="0"/>
              <a:t>And the sign or the wonder come to pass, whereof he </a:t>
            </a:r>
            <a:r>
              <a:rPr lang="en-US" dirty="0" err="1"/>
              <a:t>spake</a:t>
            </a:r>
            <a:r>
              <a:rPr lang="en-US" dirty="0"/>
              <a:t> unto thee, saying, Let us go after other gods, which thou hast not known, and let us serve them;</a:t>
            </a:r>
          </a:p>
          <a:p>
            <a:r>
              <a:rPr lang="en-US" b="1" baseline="30000" dirty="0"/>
              <a:t>3 </a:t>
            </a:r>
            <a:r>
              <a:rPr lang="en-US" dirty="0"/>
              <a:t>Thou shalt not hearken unto the words of that prophet, or that dreamer of dreams: for the </a:t>
            </a:r>
            <a:r>
              <a:rPr lang="en-US" cap="small" dirty="0"/>
              <a:t>Lord</a:t>
            </a:r>
            <a:r>
              <a:rPr lang="en-US" dirty="0"/>
              <a:t> your God </a:t>
            </a:r>
            <a:r>
              <a:rPr lang="en-US" dirty="0" err="1"/>
              <a:t>proveth</a:t>
            </a:r>
            <a:r>
              <a:rPr lang="en-US" dirty="0"/>
              <a:t> you, to know whether ye love the </a:t>
            </a:r>
            <a:r>
              <a:rPr lang="en-US" cap="small" dirty="0" smtClean="0"/>
              <a:t>Lord </a:t>
            </a:r>
            <a:r>
              <a:rPr lang="en-US" dirty="0" smtClean="0"/>
              <a:t>your </a:t>
            </a:r>
            <a:r>
              <a:rPr lang="en-US" dirty="0"/>
              <a:t>God with all your heart and with all your soul.</a:t>
            </a:r>
          </a:p>
          <a:p>
            <a:r>
              <a:rPr lang="en-US" b="1" baseline="30000" dirty="0"/>
              <a:t>4 </a:t>
            </a:r>
            <a:r>
              <a:rPr lang="en-US" dirty="0"/>
              <a:t>Ye shall walk after the </a:t>
            </a:r>
            <a:r>
              <a:rPr lang="en-US" cap="small" dirty="0"/>
              <a:t>Lord</a:t>
            </a:r>
            <a:r>
              <a:rPr lang="en-US" dirty="0"/>
              <a:t> your God, and fear him, and keep his commandments, and obey his voice, and ye shall serve him, and cleave unto him.</a:t>
            </a:r>
          </a:p>
          <a:p>
            <a:r>
              <a:rPr lang="en-US" b="1" baseline="30000" dirty="0"/>
              <a:t>5 </a:t>
            </a:r>
            <a:r>
              <a:rPr lang="en-US" dirty="0"/>
              <a:t>And that prophet, or that dreamer of dreams, shall be put to death; because he hath spoken to turn you away from the </a:t>
            </a:r>
            <a:r>
              <a:rPr lang="en-US" cap="small" dirty="0"/>
              <a:t>Lord</a:t>
            </a:r>
            <a:r>
              <a:rPr lang="en-US" dirty="0"/>
              <a:t> your God, which brought you out of the land of Egypt, and redeemed you out of the house of bondage, to thrust thee out of the way which the </a:t>
            </a:r>
            <a:r>
              <a:rPr lang="en-US" cap="small" dirty="0"/>
              <a:t>Lord</a:t>
            </a:r>
            <a:r>
              <a:rPr lang="en-US" dirty="0"/>
              <a:t> thy God commanded thee to walk in. So shalt thou put the evil away from the midst of thee</a:t>
            </a:r>
            <a:r>
              <a:rPr lang="en-US" dirty="0" smtClean="0"/>
              <a:t>.</a:t>
            </a:r>
          </a:p>
          <a:p>
            <a:r>
              <a:rPr lang="en-US" b="1" i="1" dirty="0"/>
              <a:t>Deuteronomy </a:t>
            </a:r>
            <a:r>
              <a:rPr lang="en-US" b="1" i="1" dirty="0" smtClean="0"/>
              <a:t>13:1-5 King </a:t>
            </a:r>
            <a:r>
              <a:rPr lang="en-US" b="1" i="1" dirty="0"/>
              <a:t>James Version (KJV)</a:t>
            </a:r>
          </a:p>
          <a:p>
            <a:endParaRPr lang="en-US" dirty="0"/>
          </a:p>
          <a:p>
            <a:endParaRPr lang="en-US" dirty="0"/>
          </a:p>
        </p:txBody>
      </p:sp>
      <p:sp>
        <p:nvSpPr>
          <p:cNvPr id="3" name="Title 2"/>
          <p:cNvSpPr>
            <a:spLocks noGrp="1"/>
          </p:cNvSpPr>
          <p:nvPr>
            <p:ph type="title"/>
          </p:nvPr>
        </p:nvSpPr>
        <p:spPr/>
        <p:txBody>
          <a:bodyPr/>
          <a:lstStyle/>
          <a:p>
            <a:r>
              <a:rPr lang="en-US" dirty="0" smtClean="0"/>
              <a:t>…Yeah. God Means it.</a:t>
            </a:r>
            <a:endParaRPr lang="en-US" dirty="0"/>
          </a:p>
        </p:txBody>
      </p:sp>
    </p:spTree>
    <p:extLst>
      <p:ext uri="{BB962C8B-B14F-4D97-AF65-F5344CB8AC3E}">
        <p14:creationId xmlns:p14="http://schemas.microsoft.com/office/powerpoint/2010/main" val="12315532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470042"/>
            <a:ext cx="4572000" cy="3657600"/>
          </a:xfrm>
          <a:prstGeom prst="rect">
            <a:avLst/>
          </a:prstGeom>
        </p:spPr>
      </p:pic>
      <p:sp>
        <p:nvSpPr>
          <p:cNvPr id="3" name="TextBox 2"/>
          <p:cNvSpPr txBox="1"/>
          <p:nvPr/>
        </p:nvSpPr>
        <p:spPr>
          <a:xfrm>
            <a:off x="4800600" y="621186"/>
            <a:ext cx="4208203" cy="5355312"/>
          </a:xfrm>
          <a:prstGeom prst="rect">
            <a:avLst/>
          </a:prstGeom>
          <a:noFill/>
        </p:spPr>
        <p:txBody>
          <a:bodyPr wrap="none" rtlCol="0">
            <a:spAutoFit/>
          </a:bodyPr>
          <a:lstStyle/>
          <a:p>
            <a:pPr marL="285750" indent="-285750">
              <a:buClr>
                <a:schemeClr val="accent1"/>
              </a:buClr>
              <a:buFont typeface="Wingdings" panose="05000000000000000000" pitchFamily="2" charset="2"/>
              <a:buChar char="§"/>
            </a:pPr>
            <a:r>
              <a:rPr lang="en-US" b="1" dirty="0"/>
              <a:t>Do’s and Don’ts</a:t>
            </a:r>
            <a:endParaRPr lang="en-US" dirty="0"/>
          </a:p>
          <a:p>
            <a:pPr marL="285750" lvl="0" indent="-285750">
              <a:buClr>
                <a:schemeClr val="accent1"/>
              </a:buClr>
              <a:buFont typeface="Wingdings" panose="05000000000000000000" pitchFamily="2" charset="2"/>
              <a:buChar char="§"/>
            </a:pPr>
            <a:r>
              <a:rPr lang="en-US" dirty="0"/>
              <a:t>Don’t question their motives</a:t>
            </a:r>
          </a:p>
          <a:p>
            <a:pPr marL="285750" lvl="0" indent="-285750">
              <a:buClr>
                <a:schemeClr val="accent1"/>
              </a:buClr>
              <a:buFont typeface="Wingdings" panose="05000000000000000000" pitchFamily="2" charset="2"/>
              <a:buChar char="§"/>
            </a:pPr>
            <a:r>
              <a:rPr lang="en-US" dirty="0"/>
              <a:t>Don’t ridicule their beliefs</a:t>
            </a:r>
          </a:p>
          <a:p>
            <a:pPr marL="285750" lvl="0" indent="-285750">
              <a:buClr>
                <a:schemeClr val="accent1"/>
              </a:buClr>
              <a:buFont typeface="Wingdings" panose="05000000000000000000" pitchFamily="2" charset="2"/>
              <a:buChar char="§"/>
            </a:pPr>
            <a:r>
              <a:rPr lang="en-US" dirty="0"/>
              <a:t>Don’t let them pray for you </a:t>
            </a:r>
            <a:r>
              <a:rPr lang="en-US" dirty="0" smtClean="0"/>
              <a:t/>
            </a:r>
            <a:br>
              <a:rPr lang="en-US" dirty="0" smtClean="0"/>
            </a:br>
            <a:r>
              <a:rPr lang="en-US" dirty="0" smtClean="0"/>
              <a:t>– </a:t>
            </a:r>
            <a:r>
              <a:rPr lang="en-US" dirty="0"/>
              <a:t>to </a:t>
            </a:r>
            <a:r>
              <a:rPr lang="en-US" dirty="0" smtClean="0"/>
              <a:t>pray </a:t>
            </a:r>
            <a:r>
              <a:rPr lang="en-US" dirty="0"/>
              <a:t>with is to agree with, to </a:t>
            </a:r>
            <a:r>
              <a:rPr lang="en-US" dirty="0" smtClean="0"/>
              <a:t/>
            </a:r>
            <a:br>
              <a:rPr lang="en-US" dirty="0" smtClean="0"/>
            </a:br>
            <a:r>
              <a:rPr lang="en-US" dirty="0" smtClean="0"/>
              <a:t>have </a:t>
            </a:r>
            <a:r>
              <a:rPr lang="en-US" dirty="0"/>
              <a:t>communion with.</a:t>
            </a:r>
          </a:p>
          <a:p>
            <a:pPr marL="285750" lvl="0" indent="-285750">
              <a:buClr>
                <a:schemeClr val="accent1"/>
              </a:buClr>
              <a:buFont typeface="Wingdings" panose="05000000000000000000" pitchFamily="2" charset="2"/>
              <a:buChar char="§"/>
            </a:pPr>
            <a:r>
              <a:rPr lang="en-US" dirty="0"/>
              <a:t>Don’t agree to pray about the </a:t>
            </a:r>
            <a:r>
              <a:rPr lang="en-US" dirty="0" smtClean="0"/>
              <a:t/>
            </a:r>
            <a:br>
              <a:rPr lang="en-US" dirty="0" smtClean="0"/>
            </a:br>
            <a:r>
              <a:rPr lang="en-US" dirty="0" smtClean="0"/>
              <a:t>Book </a:t>
            </a:r>
            <a:r>
              <a:rPr lang="en-US" dirty="0"/>
              <a:t>of Mormon. – This is not </a:t>
            </a:r>
            <a:r>
              <a:rPr lang="en-US" dirty="0" smtClean="0"/>
              <a:t/>
            </a:r>
            <a:br>
              <a:rPr lang="en-US" dirty="0" smtClean="0"/>
            </a:br>
            <a:r>
              <a:rPr lang="en-US" dirty="0" smtClean="0"/>
              <a:t>how </a:t>
            </a:r>
            <a:r>
              <a:rPr lang="en-US" dirty="0"/>
              <a:t>we are told to test the validity </a:t>
            </a:r>
            <a:r>
              <a:rPr lang="en-US" dirty="0" smtClean="0"/>
              <a:t/>
            </a:r>
            <a:br>
              <a:rPr lang="en-US" dirty="0" smtClean="0"/>
            </a:br>
            <a:r>
              <a:rPr lang="en-US" dirty="0" smtClean="0"/>
              <a:t>of </a:t>
            </a:r>
            <a:r>
              <a:rPr lang="en-US" dirty="0"/>
              <a:t>a message!</a:t>
            </a:r>
          </a:p>
          <a:p>
            <a:pPr marL="742950" lvl="1" indent="-285750">
              <a:buClr>
                <a:schemeClr val="accent1"/>
              </a:buClr>
              <a:buFont typeface="Wingdings" panose="05000000000000000000" pitchFamily="2" charset="2"/>
              <a:buChar char="§"/>
            </a:pPr>
            <a:r>
              <a:rPr lang="en-US" dirty="0"/>
              <a:t>Test it with scripture: Acts 17:11</a:t>
            </a:r>
          </a:p>
          <a:p>
            <a:pPr marL="285750" lvl="0" indent="-285750">
              <a:buClr>
                <a:schemeClr val="accent1"/>
              </a:buClr>
              <a:buFont typeface="Wingdings" panose="05000000000000000000" pitchFamily="2" charset="2"/>
              <a:buChar char="§"/>
            </a:pPr>
            <a:r>
              <a:rPr lang="en-US" dirty="0"/>
              <a:t>Do take them through the </a:t>
            </a:r>
            <a:r>
              <a:rPr lang="en-US" dirty="0" smtClean="0"/>
              <a:t/>
            </a:r>
            <a:br>
              <a:rPr lang="en-US" dirty="0" smtClean="0"/>
            </a:br>
            <a:r>
              <a:rPr lang="en-US" dirty="0" smtClean="0"/>
              <a:t>scriptures </a:t>
            </a:r>
            <a:r>
              <a:rPr lang="en-US" dirty="0"/>
              <a:t>– I keep a KJV on hand </a:t>
            </a:r>
            <a:r>
              <a:rPr lang="en-US" dirty="0" smtClean="0"/>
              <a:t/>
            </a:r>
            <a:br>
              <a:rPr lang="en-US" dirty="0" smtClean="0"/>
            </a:br>
            <a:r>
              <a:rPr lang="en-US" dirty="0" smtClean="0"/>
              <a:t>for </a:t>
            </a:r>
            <a:r>
              <a:rPr lang="en-US" dirty="0"/>
              <a:t>their benefit.</a:t>
            </a:r>
          </a:p>
          <a:p>
            <a:pPr marL="285750" lvl="0" indent="-285750">
              <a:buClr>
                <a:schemeClr val="accent1"/>
              </a:buClr>
              <a:buFont typeface="Wingdings" panose="05000000000000000000" pitchFamily="2" charset="2"/>
              <a:buChar char="§"/>
            </a:pPr>
            <a:r>
              <a:rPr lang="en-US" dirty="0"/>
              <a:t>Do tell them what Jesus has done </a:t>
            </a:r>
            <a:r>
              <a:rPr lang="en-US" dirty="0" smtClean="0"/>
              <a:t/>
            </a:r>
            <a:br>
              <a:rPr lang="en-US" dirty="0" smtClean="0"/>
            </a:br>
            <a:r>
              <a:rPr lang="en-US" dirty="0" smtClean="0"/>
              <a:t>for </a:t>
            </a:r>
            <a:r>
              <a:rPr lang="en-US" dirty="0"/>
              <a:t>you. Give them hope!</a:t>
            </a:r>
          </a:p>
          <a:p>
            <a:pPr marL="742950" lvl="1" indent="-285750">
              <a:buClr>
                <a:schemeClr val="accent1"/>
              </a:buClr>
              <a:buFont typeface="Wingdings" panose="05000000000000000000" pitchFamily="2" charset="2"/>
              <a:buChar char="§"/>
            </a:pPr>
            <a:r>
              <a:rPr lang="en-US" dirty="0"/>
              <a:t>1 John 5:10-13</a:t>
            </a:r>
          </a:p>
          <a:p>
            <a:pPr marL="285750" lvl="0" indent="-285750">
              <a:buClr>
                <a:schemeClr val="accent1"/>
              </a:buClr>
              <a:buFont typeface="Wingdings" panose="05000000000000000000" pitchFamily="2" charset="2"/>
              <a:buChar char="§"/>
            </a:pPr>
            <a:r>
              <a:rPr lang="en-US" dirty="0"/>
              <a:t>Do end on a positive note</a:t>
            </a:r>
          </a:p>
          <a:p>
            <a:endParaRPr lang="en-US" dirty="0"/>
          </a:p>
        </p:txBody>
      </p:sp>
    </p:spTree>
    <p:extLst>
      <p:ext uri="{BB962C8B-B14F-4D97-AF65-F5344CB8AC3E}">
        <p14:creationId xmlns:p14="http://schemas.microsoft.com/office/powerpoint/2010/main" val="6342302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Memorize your two minute testimony. </a:t>
            </a:r>
          </a:p>
          <a:p>
            <a:pPr lvl="2"/>
            <a:r>
              <a:rPr lang="en-US" dirty="0" smtClean="0"/>
              <a:t>I will be asking for two volunteers – one guy and one gal – to give their testimony out loud. </a:t>
            </a:r>
            <a:r>
              <a:rPr lang="en-US" dirty="0"/>
              <a:t>I’m not afraid to pick the quietest people in class if no one volunteers…</a:t>
            </a:r>
            <a:endParaRPr lang="en-US" dirty="0" smtClean="0"/>
          </a:p>
          <a:p>
            <a:pPr lvl="2"/>
            <a:r>
              <a:rPr lang="en-US" dirty="0" smtClean="0"/>
              <a:t>Yes, there is a prize for the volunteers. </a:t>
            </a:r>
            <a:br>
              <a:rPr lang="en-US" dirty="0" smtClean="0"/>
            </a:br>
            <a:r>
              <a:rPr lang="en-US" dirty="0" smtClean="0"/>
              <a:t>No, I won’t tell you in advance what it is.</a:t>
            </a:r>
          </a:p>
          <a:p>
            <a:r>
              <a:rPr lang="en-US" dirty="0" smtClean="0"/>
              <a:t>Study your notes from tonight and complete pages 50-59 in your participant guide. I may or may not have snuck a trick question into next week’s quiz.</a:t>
            </a:r>
          </a:p>
          <a:p>
            <a:r>
              <a:rPr lang="en-US" dirty="0" smtClean="0"/>
              <a:t>Memorize your verse and do your journals.</a:t>
            </a:r>
            <a:endParaRPr lang="en-US" dirty="0"/>
          </a:p>
        </p:txBody>
      </p:sp>
      <p:sp>
        <p:nvSpPr>
          <p:cNvPr id="3" name="Title 2"/>
          <p:cNvSpPr>
            <a:spLocks noGrp="1"/>
          </p:cNvSpPr>
          <p:nvPr>
            <p:ph type="title"/>
          </p:nvPr>
        </p:nvSpPr>
        <p:spPr/>
        <p:txBody>
          <a:bodyPr/>
          <a:lstStyle/>
          <a:p>
            <a:r>
              <a:rPr lang="en-US" sz="4800" dirty="0">
                <a:effectLst>
                  <a:outerShdw blurRad="38100" dist="38100" dir="2700000" algn="tl">
                    <a:srgbClr val="000000">
                      <a:alpha val="43137"/>
                    </a:srgbClr>
                  </a:outerShdw>
                </a:effectLst>
              </a:rPr>
              <a:t>Homework for next week:</a:t>
            </a:r>
            <a:endParaRPr lang="en-US" sz="4800" dirty="0"/>
          </a:p>
        </p:txBody>
      </p:sp>
    </p:spTree>
    <p:extLst>
      <p:ext uri="{BB962C8B-B14F-4D97-AF65-F5344CB8AC3E}">
        <p14:creationId xmlns:p14="http://schemas.microsoft.com/office/powerpoint/2010/main" val="32756139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Vision (1820)</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56781" y="2239963"/>
            <a:ext cx="2461688" cy="3876675"/>
          </a:xfrm>
          <a:prstGeom prst="rect">
            <a:avLst/>
          </a:prstGeom>
          <a:ln w="88900" cap="sq" cmpd="thickThin">
            <a:solidFill>
              <a:srgbClr val="000000"/>
            </a:solidFill>
            <a:prstDash val="solid"/>
            <a:miter lim="800000"/>
          </a:ln>
          <a:effectLst>
            <a:innerShdw blurRad="76200">
              <a:srgbClr val="000000"/>
            </a:innerShdw>
          </a:effectLst>
        </p:spPr>
      </p:pic>
      <p:sp>
        <p:nvSpPr>
          <p:cNvPr id="4" name="Content Placeholder 3"/>
          <p:cNvSpPr>
            <a:spLocks noGrp="1"/>
          </p:cNvSpPr>
          <p:nvPr>
            <p:ph sz="quarter" idx="14"/>
          </p:nvPr>
        </p:nvSpPr>
        <p:spPr/>
        <p:txBody>
          <a:bodyPr>
            <a:normAutofit fontScale="92500"/>
          </a:bodyPr>
          <a:lstStyle/>
          <a:p>
            <a:r>
              <a:rPr lang="en-US" dirty="0" smtClean="0"/>
              <a:t>Sacred Grove</a:t>
            </a:r>
          </a:p>
          <a:p>
            <a:r>
              <a:rPr lang="en-US" dirty="0" smtClean="0"/>
              <a:t>“All churches are wrong. Don’t join any of them.”</a:t>
            </a:r>
          </a:p>
          <a:p>
            <a:r>
              <a:rPr lang="en-US" dirty="0" smtClean="0"/>
              <a:t>“All Christian Creeds are an abomination to God”</a:t>
            </a:r>
          </a:p>
          <a:p>
            <a:r>
              <a:rPr lang="en-US" dirty="0" smtClean="0"/>
              <a:t>“Preachers </a:t>
            </a:r>
            <a:r>
              <a:rPr lang="en-US" smtClean="0"/>
              <a:t>of Christian creeds </a:t>
            </a:r>
            <a:r>
              <a:rPr lang="en-US" dirty="0" smtClean="0"/>
              <a:t>are </a:t>
            </a:r>
            <a:r>
              <a:rPr lang="en-US" smtClean="0"/>
              <a:t>all corrupt”</a:t>
            </a:r>
            <a:endParaRPr lang="en-US" dirty="0" smtClean="0"/>
          </a:p>
          <a:p>
            <a:r>
              <a:rPr lang="en-US" dirty="0" smtClean="0"/>
              <a:t>Joseph Smith commissioned to restore the true church</a:t>
            </a:r>
            <a:endParaRPr lang="en-US" dirty="0"/>
          </a:p>
        </p:txBody>
      </p:sp>
    </p:spTree>
    <p:extLst>
      <p:ext uri="{BB962C8B-B14F-4D97-AF65-F5344CB8AC3E}">
        <p14:creationId xmlns:p14="http://schemas.microsoft.com/office/powerpoint/2010/main" val="21219020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Truth</a:t>
            </a:r>
            <a:endParaRPr lang="en-US" dirty="0"/>
          </a:p>
        </p:txBody>
      </p:sp>
      <p:pic>
        <p:nvPicPr>
          <p:cNvPr id="3074" name="Picture 2" descr="http://dailytrojan.com/wp-content/uploads/2015/02/heartandsoulezi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2819400"/>
            <a:ext cx="3200400" cy="2133600"/>
          </a:xfrm>
          <a:prstGeom prst="rect">
            <a:avLst/>
          </a:prstGeom>
          <a:noFill/>
          <a:scene3d>
            <a:camera prst="orthographicFront"/>
            <a:lightRig rig="threePt" dir="t"/>
          </a:scene3d>
          <a:sp3d>
            <a:bevelT w="114300" prst="artDeco"/>
          </a:sp3d>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35542" y="2820082"/>
            <a:ext cx="4028667" cy="2031325"/>
          </a:xfrm>
          <a:prstGeom prst="rect">
            <a:avLst/>
          </a:prstGeom>
          <a:noFill/>
        </p:spPr>
        <p:txBody>
          <a:bodyPr wrap="none" rtlCol="0">
            <a:spAutoFit/>
          </a:bodyPr>
          <a:lstStyle/>
          <a:p>
            <a:pPr marL="285750" indent="-285750">
              <a:buClr>
                <a:schemeClr val="accent1"/>
              </a:buClr>
              <a:buFont typeface="Wingdings" panose="05000000000000000000" pitchFamily="2" charset="2"/>
              <a:buChar char="§"/>
            </a:pPr>
            <a:r>
              <a:rPr lang="en-US" dirty="0" smtClean="0"/>
              <a:t>No revival in 1820 in Palmyra, NY</a:t>
            </a:r>
            <a:br>
              <a:rPr lang="en-US" dirty="0" smtClean="0"/>
            </a:br>
            <a:endParaRPr lang="en-US" dirty="0" smtClean="0"/>
          </a:p>
          <a:p>
            <a:pPr marL="285750" indent="-285750">
              <a:buClr>
                <a:schemeClr val="accent1"/>
              </a:buClr>
              <a:buFont typeface="Wingdings" panose="05000000000000000000" pitchFamily="2" charset="2"/>
              <a:buChar char="§"/>
            </a:pPr>
            <a:r>
              <a:rPr lang="en-US" dirty="0" smtClean="0"/>
              <a:t>Revival in 1824 unrelated</a:t>
            </a:r>
            <a:br>
              <a:rPr lang="en-US" dirty="0" smtClean="0"/>
            </a:br>
            <a:endParaRPr lang="en-US" dirty="0" smtClean="0"/>
          </a:p>
          <a:p>
            <a:pPr marL="285750" indent="-285750">
              <a:buClr>
                <a:schemeClr val="accent1"/>
              </a:buClr>
              <a:buFont typeface="Wingdings" panose="05000000000000000000" pitchFamily="2" charset="2"/>
              <a:buChar char="§"/>
            </a:pPr>
            <a:r>
              <a:rPr lang="en-US" dirty="0" smtClean="0"/>
              <a:t>Conflicting versions of First Vision</a:t>
            </a:r>
            <a:r>
              <a:rPr lang="en-US" dirty="0"/>
              <a:t/>
            </a:r>
            <a:br>
              <a:rPr lang="en-US" dirty="0"/>
            </a:br>
            <a:endParaRPr lang="en-US" dirty="0" smtClean="0"/>
          </a:p>
          <a:p>
            <a:pPr marL="285750" indent="-285750">
              <a:buClr>
                <a:schemeClr val="accent1"/>
              </a:buClr>
              <a:buFont typeface="Wingdings" panose="05000000000000000000" pitchFamily="2" charset="2"/>
              <a:buChar char="§"/>
            </a:pPr>
            <a:r>
              <a:rPr lang="en-US" dirty="0"/>
              <a:t>2 Corinthians 11:14 </a:t>
            </a:r>
            <a:endParaRPr lang="en-US" dirty="0" smtClean="0"/>
          </a:p>
        </p:txBody>
      </p:sp>
    </p:spTree>
    <p:extLst>
      <p:ext uri="{BB962C8B-B14F-4D97-AF65-F5344CB8AC3E}">
        <p14:creationId xmlns:p14="http://schemas.microsoft.com/office/powerpoint/2010/main" val="42318298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Conflicting First Visions</a:t>
            </a:r>
            <a:endParaRPr lang="en-US" dirty="0"/>
          </a:p>
        </p:txBody>
      </p:sp>
      <p:sp>
        <p:nvSpPr>
          <p:cNvPr id="3" name="Text Placeholder 2"/>
          <p:cNvSpPr>
            <a:spLocks noGrp="1"/>
          </p:cNvSpPr>
          <p:nvPr>
            <p:ph type="body" idx="1"/>
          </p:nvPr>
        </p:nvSpPr>
        <p:spPr/>
        <p:txBody>
          <a:bodyPr/>
          <a:lstStyle/>
          <a:p>
            <a:r>
              <a:rPr lang="en-US" dirty="0" smtClean="0"/>
              <a:t>1832 Version</a:t>
            </a:r>
            <a:endParaRPr lang="en-US" dirty="0"/>
          </a:p>
        </p:txBody>
      </p:sp>
      <p:sp>
        <p:nvSpPr>
          <p:cNvPr id="4" name="Content Placeholder 3"/>
          <p:cNvSpPr>
            <a:spLocks noGrp="1"/>
          </p:cNvSpPr>
          <p:nvPr>
            <p:ph sz="half" idx="2"/>
          </p:nvPr>
        </p:nvSpPr>
        <p:spPr/>
        <p:txBody>
          <a:bodyPr/>
          <a:lstStyle/>
          <a:p>
            <a:r>
              <a:rPr lang="en-US" dirty="0" smtClean="0"/>
              <a:t>The Lord</a:t>
            </a:r>
          </a:p>
          <a:p>
            <a:r>
              <a:rPr lang="en-US" dirty="0"/>
              <a:t>"Thy sins are forgiven thee"; the "world </a:t>
            </a:r>
            <a:r>
              <a:rPr lang="en-US" dirty="0" err="1"/>
              <a:t>lieth</a:t>
            </a:r>
            <a:r>
              <a:rPr lang="en-US" dirty="0"/>
              <a:t> in sin" and has "turned aside from the </a:t>
            </a:r>
            <a:r>
              <a:rPr lang="en-US" dirty="0" smtClean="0"/>
              <a:t>gospel"; and a </a:t>
            </a:r>
            <a:r>
              <a:rPr lang="en-US" dirty="0"/>
              <a:t>brief apocalyptic note</a:t>
            </a:r>
            <a:r>
              <a:rPr lang="en-US" dirty="0" smtClean="0"/>
              <a:t>.</a:t>
            </a:r>
          </a:p>
          <a:p>
            <a:r>
              <a:rPr lang="en-US" dirty="0" smtClean="0"/>
              <a:t>16 Years Old</a:t>
            </a:r>
          </a:p>
        </p:txBody>
      </p:sp>
      <p:sp>
        <p:nvSpPr>
          <p:cNvPr id="5" name="Text Placeholder 4"/>
          <p:cNvSpPr>
            <a:spLocks noGrp="1"/>
          </p:cNvSpPr>
          <p:nvPr>
            <p:ph type="body" sz="quarter" idx="3"/>
          </p:nvPr>
        </p:nvSpPr>
        <p:spPr/>
        <p:txBody>
          <a:bodyPr/>
          <a:lstStyle/>
          <a:p>
            <a:r>
              <a:rPr lang="en-US" dirty="0" smtClean="0"/>
              <a:t>1835 Version</a:t>
            </a:r>
            <a:endParaRPr lang="en-US" dirty="0"/>
          </a:p>
        </p:txBody>
      </p:sp>
      <p:sp>
        <p:nvSpPr>
          <p:cNvPr id="6" name="Content Placeholder 5"/>
          <p:cNvSpPr>
            <a:spLocks noGrp="1"/>
          </p:cNvSpPr>
          <p:nvPr>
            <p:ph sz="quarter" idx="4"/>
          </p:nvPr>
        </p:nvSpPr>
        <p:spPr/>
        <p:txBody>
          <a:bodyPr/>
          <a:lstStyle/>
          <a:p>
            <a:r>
              <a:rPr lang="en-US" dirty="0" smtClean="0"/>
              <a:t>Two personages and many angels</a:t>
            </a:r>
          </a:p>
          <a:p>
            <a:r>
              <a:rPr lang="en-US" dirty="0"/>
              <a:t>"Thy sins are forgiven thee" and Jesus is the "son of </a:t>
            </a:r>
            <a:r>
              <a:rPr lang="en-US" dirty="0" smtClean="0"/>
              <a:t>God</a:t>
            </a:r>
            <a:r>
              <a:rPr lang="en-US" dirty="0"/>
              <a:t> "</a:t>
            </a:r>
            <a:endParaRPr lang="en-US" dirty="0" smtClean="0"/>
          </a:p>
          <a:p>
            <a:r>
              <a:rPr lang="en-US" dirty="0" smtClean="0"/>
              <a:t>14 Years Old</a:t>
            </a:r>
            <a:endParaRPr lang="en-US" dirty="0"/>
          </a:p>
        </p:txBody>
      </p:sp>
    </p:spTree>
    <p:extLst>
      <p:ext uri="{BB962C8B-B14F-4D97-AF65-F5344CB8AC3E}">
        <p14:creationId xmlns:p14="http://schemas.microsoft.com/office/powerpoint/2010/main" val="14629226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a:t>
            </a:r>
            <a:r>
              <a:rPr lang="en-US" dirty="0" err="1" smtClean="0"/>
              <a:t>Moroni</a:t>
            </a:r>
            <a:r>
              <a:rPr lang="en-US" dirty="0" smtClean="0"/>
              <a:t> </a:t>
            </a:r>
            <a:br>
              <a:rPr lang="en-US" dirty="0" smtClean="0"/>
            </a:br>
            <a:r>
              <a:rPr lang="en-US" sz="2000" dirty="0" smtClean="0"/>
              <a:t>The Book of Mormon (1823)</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92150" y="1077586"/>
            <a:ext cx="4116388" cy="45297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Text Placeholder 3"/>
          <p:cNvSpPr>
            <a:spLocks noGrp="1"/>
          </p:cNvSpPr>
          <p:nvPr>
            <p:ph type="body" sz="half" idx="2"/>
          </p:nvPr>
        </p:nvSpPr>
        <p:spPr/>
        <p:txBody>
          <a:bodyPr/>
          <a:lstStyle/>
          <a:p>
            <a:pPr marL="285750" indent="-285750">
              <a:buFont typeface="Wingdings" panose="05000000000000000000" pitchFamily="2" charset="2"/>
              <a:buChar char="§"/>
            </a:pPr>
            <a:r>
              <a:rPr lang="en-US" dirty="0" smtClean="0"/>
              <a:t>Last prophet of the </a:t>
            </a:r>
            <a:r>
              <a:rPr lang="en-US" dirty="0" err="1" smtClean="0"/>
              <a:t>Nephites</a:t>
            </a:r>
            <a:endParaRPr lang="en-US" dirty="0" smtClean="0"/>
          </a:p>
          <a:p>
            <a:pPr marL="285750" indent="-285750">
              <a:buFont typeface="Wingdings" panose="05000000000000000000" pitchFamily="2" charset="2"/>
              <a:buChar char="§"/>
            </a:pPr>
            <a:r>
              <a:rPr lang="en-US" dirty="0" smtClean="0"/>
              <a:t>Resurrected as an angel</a:t>
            </a:r>
          </a:p>
          <a:p>
            <a:pPr marL="285750" indent="-285750">
              <a:buFont typeface="Wingdings" panose="05000000000000000000" pitchFamily="2" charset="2"/>
              <a:buChar char="§"/>
            </a:pPr>
            <a:r>
              <a:rPr lang="en-US" dirty="0" smtClean="0"/>
              <a:t>Visions span four years</a:t>
            </a:r>
          </a:p>
          <a:p>
            <a:pPr marL="285750" indent="-285750">
              <a:buFont typeface="Wingdings" panose="05000000000000000000" pitchFamily="2" charset="2"/>
              <a:buChar char="§"/>
            </a:pPr>
            <a:r>
              <a:rPr lang="en-US" dirty="0" smtClean="0"/>
              <a:t>Buried gold plates</a:t>
            </a:r>
          </a:p>
          <a:p>
            <a:pPr marL="742950" lvl="1" indent="-285750">
              <a:buFont typeface="Wingdings" panose="05000000000000000000" pitchFamily="2" charset="2"/>
              <a:buChar char="§"/>
            </a:pPr>
            <a:r>
              <a:rPr lang="en-US" dirty="0" smtClean="0"/>
              <a:t>Reformed Egyptian</a:t>
            </a:r>
          </a:p>
          <a:p>
            <a:pPr marL="742950" lvl="1" indent="-285750">
              <a:buFont typeface="Wingdings" panose="05000000000000000000" pitchFamily="2" charset="2"/>
              <a:buChar char="§"/>
            </a:pPr>
            <a:r>
              <a:rPr lang="en-US" dirty="0" err="1" smtClean="0"/>
              <a:t>Urim</a:t>
            </a:r>
            <a:r>
              <a:rPr lang="en-US" dirty="0" smtClean="0"/>
              <a:t> and </a:t>
            </a:r>
            <a:r>
              <a:rPr lang="en-US" dirty="0" err="1" smtClean="0"/>
              <a:t>Thummim</a:t>
            </a:r>
            <a:endParaRPr lang="en-US" dirty="0" smtClean="0"/>
          </a:p>
          <a:p>
            <a:pPr marL="285750" indent="-285750">
              <a:buFont typeface="Wingdings" panose="05000000000000000000" pitchFamily="2" charset="2"/>
              <a:buChar char="§"/>
            </a:pPr>
            <a:endParaRPr lang="en-US" dirty="0"/>
          </a:p>
        </p:txBody>
      </p:sp>
    </p:spTree>
    <p:extLst>
      <p:ext uri="{BB962C8B-B14F-4D97-AF65-F5344CB8AC3E}">
        <p14:creationId xmlns:p14="http://schemas.microsoft.com/office/powerpoint/2010/main" val="24511583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Translating the Book of Mormon (1828-29)</a:t>
            </a:r>
            <a:endParaRPr lang="en-US" dirty="0"/>
          </a:p>
        </p:txBody>
      </p:sp>
      <p:sp>
        <p:nvSpPr>
          <p:cNvPr id="4" name="Text Placeholder 3"/>
          <p:cNvSpPr>
            <a:spLocks noGrp="1"/>
          </p:cNvSpPr>
          <p:nvPr>
            <p:ph type="body" sz="half" idx="2"/>
          </p:nvPr>
        </p:nvSpPr>
        <p:spPr/>
        <p:txBody>
          <a:bodyPr/>
          <a:lstStyle/>
          <a:p>
            <a:r>
              <a:rPr lang="en-US" dirty="0" smtClean="0"/>
              <a:t>Try to keep it under your hat…</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914400"/>
            <a:ext cx="6400800" cy="33140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7867913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Doctrine and Covenants</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85800" y="2835612"/>
            <a:ext cx="3803650" cy="2685376"/>
          </a:xfrm>
          <a:prstGeom prst="rect">
            <a:avLst/>
          </a:prstGeom>
          <a:ln>
            <a:noFill/>
          </a:ln>
          <a:effectLst>
            <a:outerShdw blurRad="190500" algn="tl" rotWithShape="0">
              <a:srgbClr val="000000">
                <a:alpha val="70000"/>
              </a:srgbClr>
            </a:outerShdw>
          </a:effectLst>
        </p:spPr>
      </p:pic>
      <p:pic>
        <p:nvPicPr>
          <p:cNvPr id="6" name="Content Placeholder 5"/>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645025" y="2805592"/>
            <a:ext cx="3724568" cy="268833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012813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of Abraham</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2028668"/>
            <a:ext cx="4116388" cy="2627627"/>
          </a:xfrm>
          <a:prstGeom prst="rect">
            <a:avLst/>
          </a:prstGeom>
          <a:ln>
            <a:noFill/>
          </a:ln>
          <a:effectLst>
            <a:outerShdw blurRad="292100" dist="139700" dir="2700000" algn="tl" rotWithShape="0">
              <a:srgbClr val="333333">
                <a:alpha val="65000"/>
              </a:srgbClr>
            </a:outerShdw>
          </a:effectLst>
        </p:spPr>
      </p:pic>
      <p:sp>
        <p:nvSpPr>
          <p:cNvPr id="4" name="Text Placeholder 3"/>
          <p:cNvSpPr>
            <a:spLocks noGrp="1"/>
          </p:cNvSpPr>
          <p:nvPr>
            <p:ph type="body" sz="half" idx="2"/>
          </p:nvPr>
        </p:nvSpPr>
        <p:spPr/>
        <p:txBody>
          <a:bodyPr/>
          <a:lstStyle/>
          <a:p>
            <a:pPr marL="285750" indent="-285750">
              <a:buFont typeface="Wingdings" panose="05000000000000000000" pitchFamily="2" charset="2"/>
              <a:buChar char="§"/>
            </a:pPr>
            <a:r>
              <a:rPr lang="en-US" dirty="0" smtClean="0"/>
              <a:t>Canonized in 1880 as part of ‘The Pearl of Great Price’</a:t>
            </a:r>
          </a:p>
          <a:p>
            <a:pPr marL="285750" indent="-285750">
              <a:buFont typeface="Wingdings" panose="05000000000000000000" pitchFamily="2" charset="2"/>
              <a:buChar char="§"/>
            </a:pPr>
            <a:r>
              <a:rPr lang="en-US" dirty="0" smtClean="0"/>
              <a:t>Details of Abraham’s early life </a:t>
            </a:r>
            <a:r>
              <a:rPr lang="en-US" dirty="0" smtClean="0"/>
              <a:t>and </a:t>
            </a:r>
            <a:r>
              <a:rPr lang="en-US" dirty="0" smtClean="0"/>
              <a:t>a new version of creation (formed by organizing existing elements rather than </a:t>
            </a:r>
            <a:r>
              <a:rPr lang="en-US" i="1" dirty="0" smtClean="0"/>
              <a:t>ex nihilo</a:t>
            </a:r>
            <a:r>
              <a:rPr lang="en-US" dirty="0" smtClean="0"/>
              <a:t>, out of nothingness)</a:t>
            </a:r>
          </a:p>
          <a:p>
            <a:pPr marL="285750" indent="-285750">
              <a:buFont typeface="Wingdings" panose="05000000000000000000" pitchFamily="2" charset="2"/>
              <a:buChar char="§"/>
            </a:pPr>
            <a:r>
              <a:rPr lang="en-US" dirty="0" smtClean="0"/>
              <a:t>Original papyrus still exists… uh oh… that’s a problem…</a:t>
            </a:r>
            <a:endParaRPr lang="en-US" dirty="0"/>
          </a:p>
        </p:txBody>
      </p:sp>
    </p:spTree>
    <p:extLst>
      <p:ext uri="{BB962C8B-B14F-4D97-AF65-F5344CB8AC3E}">
        <p14:creationId xmlns:p14="http://schemas.microsoft.com/office/powerpoint/2010/main" val="18186249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769</TotalTime>
  <Words>512</Words>
  <Application>Microsoft Office PowerPoint</Application>
  <PresentationFormat>On-screen Show (4:3)</PresentationFormat>
  <Paragraphs>134</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Hardcover</vt:lpstr>
      <vt:lpstr>Men on a Mission</vt:lpstr>
      <vt:lpstr>Joseph Smith, Jr. (1805-1844)</vt:lpstr>
      <vt:lpstr>The First Vision (1820)</vt:lpstr>
      <vt:lpstr>The Truth</vt:lpstr>
      <vt:lpstr>Conflicting First Visions</vt:lpstr>
      <vt:lpstr>Meeting Moroni  The Book of Mormon (1823)</vt:lpstr>
      <vt:lpstr>Translating the Book of Mormon (1828-29)</vt:lpstr>
      <vt:lpstr>Doctrine and Covenants</vt:lpstr>
      <vt:lpstr>Book of Abraham</vt:lpstr>
      <vt:lpstr>Run for Your Lives!</vt:lpstr>
      <vt:lpstr>The Fall of Joseph Smith</vt:lpstr>
      <vt:lpstr>Doctrinal Authority</vt:lpstr>
      <vt:lpstr>Joseph Smith on the Trinity</vt:lpstr>
      <vt:lpstr>The Mormon Temple</vt:lpstr>
      <vt:lpstr>So what does the Bible have to say about this?</vt:lpstr>
      <vt:lpstr>No Other Revelations</vt:lpstr>
      <vt:lpstr>No Other Gods</vt:lpstr>
      <vt:lpstr>God is Not a Man</vt:lpstr>
      <vt:lpstr>Yep… the NT says it too</vt:lpstr>
      <vt:lpstr>Jesus Christ has Always Been God…</vt:lpstr>
      <vt:lpstr>…and he was born of a virgin.</vt:lpstr>
      <vt:lpstr>The Gospel of Salvation</vt:lpstr>
      <vt:lpstr>In Case it Didn’t Stick the 1st Time…</vt:lpstr>
      <vt:lpstr>Jesus Preserves His Church</vt:lpstr>
      <vt:lpstr>Test the Word of a Prophet</vt:lpstr>
      <vt:lpstr>…Yeah. God Means it.</vt:lpstr>
      <vt:lpstr>PowerPoint Presentation</vt:lpstr>
      <vt:lpstr>Homework for next week: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 on a Mission</dc:title>
  <dc:creator>David</dc:creator>
  <cp:lastModifiedBy>David Newell</cp:lastModifiedBy>
  <cp:revision>37</cp:revision>
  <dcterms:created xsi:type="dcterms:W3CDTF">2006-08-16T00:00:00Z</dcterms:created>
  <dcterms:modified xsi:type="dcterms:W3CDTF">2015-07-08T23:32:48Z</dcterms:modified>
</cp:coreProperties>
</file>